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99" r:id="rId4"/>
    <p:sldId id="300" r:id="rId5"/>
    <p:sldId id="266" r:id="rId6"/>
    <p:sldId id="285" r:id="rId7"/>
    <p:sldId id="286" r:id="rId8"/>
    <p:sldId id="287" r:id="rId9"/>
    <p:sldId id="280" r:id="rId10"/>
    <p:sldId id="288" r:id="rId11"/>
    <p:sldId id="301" r:id="rId12"/>
    <p:sldId id="302" r:id="rId13"/>
    <p:sldId id="296" r:id="rId14"/>
    <p:sldId id="268" r:id="rId15"/>
    <p:sldId id="305" r:id="rId16"/>
    <p:sldId id="306" r:id="rId17"/>
    <p:sldId id="289" r:id="rId18"/>
    <p:sldId id="307" r:id="rId19"/>
    <p:sldId id="308" r:id="rId20"/>
    <p:sldId id="290" r:id="rId21"/>
    <p:sldId id="294" r:id="rId22"/>
    <p:sldId id="291" r:id="rId23"/>
    <p:sldId id="281" r:id="rId24"/>
    <p:sldId id="303" r:id="rId25"/>
    <p:sldId id="304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L-2 范数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onnxruntime</c:v>
                </c:pt>
                <c:pt idx="1">
                  <c:v>cuda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89.421199999999999</c:v>
                </c:pt>
                <c:pt idx="1">
                  <c:v>89.416899999999998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D-4861-B355-EFE903B98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31490479"/>
        <c:axId val="2031486735"/>
      </c:barChart>
      <c:catAx>
        <c:axId val="2031490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1486735"/>
        <c:crosses val="autoZero"/>
        <c:auto val="1"/>
        <c:lblAlgn val="ctr"/>
        <c:lblOffset val="100"/>
        <c:noMultiLvlLbl val="0"/>
      </c:catAx>
      <c:valAx>
        <c:axId val="203148673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1490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L-2 范数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onnxruntime</c:v>
                </c:pt>
                <c:pt idx="1">
                  <c:v>cuda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82.7</c:v>
                </c:pt>
                <c:pt idx="1">
                  <c:v>82.17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DD-4861-B355-EFE903B987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031490479"/>
        <c:axId val="2031486735"/>
      </c:barChart>
      <c:catAx>
        <c:axId val="2031490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1486735"/>
        <c:crosses val="autoZero"/>
        <c:auto val="1"/>
        <c:lblAlgn val="ctr"/>
        <c:lblOffset val="100"/>
        <c:noMultiLvlLbl val="0"/>
      </c:catAx>
      <c:valAx>
        <c:axId val="2031486735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0314904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4.wdp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9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microsoft.com/office/2007/relationships/hdphoto" Target="../media/hdphoto7.wdp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2857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2560319"/>
            <a:ext cx="12200467" cy="660689"/>
          </a:xfrm>
          <a:prstGeom prst="rect">
            <a:avLst/>
          </a:prstGeom>
        </p:spPr>
      </p:pic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0903F1C-568E-4080-8C79-B487B35A71F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4102835" y="4544189"/>
            <a:ext cx="3975953" cy="454025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fld id="{E42970F4-9EF3-4E0A-91E0-2B480D8FBBAF}" type="datetime2">
              <a:rPr lang="zh-CN" altLang="en-US" smtClean="0"/>
              <a:t>2022年1月4日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" y="5086796"/>
            <a:ext cx="4225394" cy="1389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86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0" y="3719299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6" y="0"/>
            <a:ext cx="4824969" cy="6858000"/>
            <a:chOff x="975755" y="0"/>
            <a:chExt cx="4824969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1142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内容占位符 12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4656137"/>
          </a:xfrm>
        </p:spPr>
        <p:txBody>
          <a:bodyPr/>
          <a:lstStyle>
            <a:lvl1pPr marL="457200" indent="-4572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  <a:lvl2pPr marL="8001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2pPr>
            <a:lvl3pPr marL="12573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3pPr>
            <a:lvl4pPr marL="16573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4pPr>
            <a:lvl5pPr marL="2114550" indent="-28575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1419"/>
          <a:stretch/>
        </p:blipFill>
        <p:spPr>
          <a:xfrm>
            <a:off x="193905" y="122669"/>
            <a:ext cx="659535" cy="61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37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26863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-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6728059"/>
            <a:ext cx="12192000" cy="129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-1" y="-1"/>
            <a:ext cx="12182477" cy="856212"/>
            <a:chOff x="-1" y="-1"/>
            <a:chExt cx="12182477" cy="85621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0" y="-1"/>
              <a:ext cx="12182476" cy="856212"/>
            </a:xfrm>
            <a:prstGeom prst="rect">
              <a:avLst/>
            </a:prstGeom>
            <a:gradFill>
              <a:gsLst>
                <a:gs pos="0">
                  <a:schemeClr val="accent1">
                    <a:alpha val="7700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606" t="-18105" r="1201" b="1"/>
            <a:stretch/>
          </p:blipFill>
          <p:spPr>
            <a:xfrm>
              <a:off x="-1" y="248846"/>
              <a:ext cx="12182477" cy="516766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C3493DB7-1AE1-4D6D-8EDC-B751E1E78045}"/>
                </a:ext>
              </a:extLst>
            </p:cNvPr>
            <p:cNvSpPr/>
            <p:nvPr userDrawn="1"/>
          </p:nvSpPr>
          <p:spPr>
            <a:xfrm>
              <a:off x="9524" y="-1"/>
              <a:ext cx="12172952" cy="85621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419"/>
            <a:stretch/>
          </p:blipFill>
          <p:spPr>
            <a:xfrm>
              <a:off x="193905" y="122669"/>
              <a:ext cx="659535" cy="610870"/>
            </a:xfrm>
            <a:prstGeom prst="rect">
              <a:avLst/>
            </a:prstGeom>
          </p:spPr>
        </p:pic>
      </p:grpSp>
      <p:sp>
        <p:nvSpPr>
          <p:cNvPr id="11" name="文本占位符 11"/>
          <p:cNvSpPr>
            <a:spLocks noGrp="1"/>
          </p:cNvSpPr>
          <p:nvPr>
            <p:ph type="body" sz="quarter" idx="10" hasCustomPrompt="1"/>
          </p:nvPr>
        </p:nvSpPr>
        <p:spPr>
          <a:xfrm>
            <a:off x="9524" y="1"/>
            <a:ext cx="12172952" cy="856210"/>
          </a:xfrm>
        </p:spPr>
        <p:txBody>
          <a:bodyPr lIns="144000" tIns="144000" rIns="144000" bIns="144000" anchor="ctr" anchorCtr="0">
            <a:no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74165AA-94F5-4EF4-BE8B-8385615DC60A}"/>
              </a:ext>
            </a:extLst>
          </p:cNvPr>
          <p:cNvSpPr/>
          <p:nvPr userDrawn="1"/>
        </p:nvSpPr>
        <p:spPr>
          <a:xfrm>
            <a:off x="140671" y="6291045"/>
            <a:ext cx="566975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</a:rPr>
              <a:t>SJTU ICON LIBRARY Copyright © 2021 Invictus. All rights reserved. 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13132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纯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1D5E491-4859-47A4-8F29-DAACA1914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82973" y="6348122"/>
            <a:ext cx="1037230" cy="342900"/>
          </a:xfrm>
        </p:spPr>
        <p:txBody>
          <a:bodyPr/>
          <a:lstStyle/>
          <a:p>
            <a:fld id="{6C53781C-E1F6-4315-A39D-61273F2E059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52495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7F14F377-0ECF-4DA3-BC32-B18EF7DEE4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0" y="573058"/>
            <a:ext cx="12192000" cy="388718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-8468" y="3503541"/>
            <a:ext cx="12200467" cy="660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092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5409398"/>
          </a:xfrm>
        </p:grpSpPr>
        <p:sp>
          <p:nvSpPr>
            <p:cNvPr id="2" name="矩形 1"/>
            <p:cNvSpPr/>
            <p:nvPr userDrawn="1"/>
          </p:nvSpPr>
          <p:spPr>
            <a:xfrm>
              <a:off x="0" y="3295018"/>
              <a:ext cx="12192000" cy="2114380"/>
            </a:xfrm>
            <a:prstGeom prst="rect">
              <a:avLst/>
            </a:prstGeom>
            <a:gradFill>
              <a:gsLst>
                <a:gs pos="0">
                  <a:schemeClr val="accent1">
                    <a:alpha val="6200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 userDrawn="1"/>
          </p:nvSpPr>
          <p:spPr>
            <a:xfrm>
              <a:off x="-1" y="0"/>
              <a:ext cx="12192001" cy="32950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26009" t="-18105" r="1201" b="1"/>
          <a:stretch/>
        </p:blipFill>
        <p:spPr>
          <a:xfrm>
            <a:off x="0" y="5877294"/>
            <a:ext cx="12200467" cy="6606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640" y="350311"/>
            <a:ext cx="2534311" cy="206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19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95" descr="图片包含 天空, 泰迪熊, 熊, 建筑物&#10;&#10;自动生成的说明">
            <a:extLst>
              <a:ext uri="{FF2B5EF4-FFF2-40B4-BE49-F238E27FC236}">
                <a16:creationId xmlns:a16="http://schemas.microsoft.com/office/drawing/2014/main" id="{EE79199E-F6B2-4AB7-AD45-DF9746ABEC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r="23380"/>
          <a:stretch/>
        </p:blipFill>
        <p:spPr>
          <a:xfrm>
            <a:off x="0" y="2109743"/>
            <a:ext cx="3705223" cy="4748258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0" y="1"/>
            <a:ext cx="3705225" cy="3230879"/>
            <a:chOff x="0" y="1"/>
            <a:chExt cx="3705225" cy="3230879"/>
          </a:xfrm>
        </p:grpSpPr>
        <p:sp>
          <p:nvSpPr>
            <p:cNvPr id="6" name="矩形 5"/>
            <p:cNvSpPr/>
            <p:nvPr userDrawn="1"/>
          </p:nvSpPr>
          <p:spPr>
            <a:xfrm>
              <a:off x="0" y="1"/>
              <a:ext cx="3705225" cy="212343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 userDrawn="1"/>
          </p:nvSpPr>
          <p:spPr>
            <a:xfrm>
              <a:off x="0" y="2123439"/>
              <a:ext cx="3705225" cy="1107441"/>
            </a:xfrm>
            <a:prstGeom prst="rect">
              <a:avLst/>
            </a:pr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片 8" descr="图片包含 建筑物&#10;&#10;自动生成的说明">
            <a:extLst>
              <a:ext uri="{FF2B5EF4-FFF2-40B4-BE49-F238E27FC236}">
                <a16:creationId xmlns:a16="http://schemas.microsoft.com/office/drawing/2014/main" id="{DC463E02-403D-4EDF-904F-C4102C9C3D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4" y="2047874"/>
            <a:ext cx="8486775" cy="3457575"/>
          </a:xfrm>
          <a:prstGeom prst="rect">
            <a:avLst/>
          </a:prstGeom>
        </p:spPr>
      </p:pic>
      <p:sp>
        <p:nvSpPr>
          <p:cNvPr id="10" name="文本框 9"/>
          <p:cNvSpPr txBox="1"/>
          <p:nvPr userDrawn="1"/>
        </p:nvSpPr>
        <p:spPr>
          <a:xfrm>
            <a:off x="569118" y="1160150"/>
            <a:ext cx="2566988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目  录</a:t>
            </a:r>
            <a:endParaRPr lang="en-US" altLang="zh-CN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  <a:p>
            <a:pPr algn="ctr">
              <a:spcBef>
                <a:spcPts val="600"/>
              </a:spcBef>
            </a:pPr>
            <a:r>
              <a:rPr lang="en-US" altLang="zh-CN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CONTENT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F58A51-73B7-41F3-A074-0449CB9FBE7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00" y="198623"/>
            <a:ext cx="2847974" cy="93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249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6" name="组合 15"/>
          <p:cNvGrpSpPr/>
          <p:nvPr userDrawn="1"/>
        </p:nvGrpSpPr>
        <p:grpSpPr>
          <a:xfrm>
            <a:off x="813832" y="0"/>
            <a:ext cx="4824967" cy="6858000"/>
            <a:chOff x="975757" y="0"/>
            <a:chExt cx="4824967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7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ONE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9826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0258" y="0"/>
            <a:ext cx="4824967" cy="6858000"/>
          </a:xfrm>
          <a:prstGeom prst="rect">
            <a:avLst/>
          </a:prstGeom>
          <a:effectLst>
            <a:outerShdw blurRad="114300" dist="139700" algn="l" rotWithShape="0">
              <a:prstClr val="black">
                <a:alpha val="20000"/>
              </a:prstClr>
            </a:outerShdw>
          </a:effectLst>
        </p:spPr>
      </p:pic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 userDrawn="1"/>
        </p:nvSpPr>
        <p:spPr>
          <a:xfrm>
            <a:off x="7089775" y="3089701"/>
            <a:ext cx="36459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rPr>
              <a:t>PART ONE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j-ea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5861CDE-5CCC-4EC9-AAE6-4DDC185E1B6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346" y="1068380"/>
            <a:ext cx="1867505" cy="15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7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2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813833" y="0"/>
            <a:ext cx="4824966" cy="6858000"/>
            <a:chOff x="975758" y="0"/>
            <a:chExt cx="4824966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文本框 11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7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 userDrawn="1"/>
        </p:nvGrpSpPr>
        <p:grpSpPr>
          <a:xfrm>
            <a:off x="6500259" y="0"/>
            <a:ext cx="4824966" cy="6858000"/>
            <a:chOff x="975758" y="0"/>
            <a:chExt cx="4824966" cy="6858000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8" y="0"/>
              <a:ext cx="4824966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1" name="文本框 10"/>
            <p:cNvSpPr txBox="1"/>
            <p:nvPr userDrawn="1"/>
          </p:nvSpPr>
          <p:spPr>
            <a:xfrm>
              <a:off x="1565274" y="3089701"/>
              <a:ext cx="36459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TWO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7196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3" name="组合 2"/>
          <p:cNvGrpSpPr/>
          <p:nvPr userDrawn="1"/>
        </p:nvGrpSpPr>
        <p:grpSpPr>
          <a:xfrm>
            <a:off x="813831" y="0"/>
            <a:ext cx="4824967" cy="6858000"/>
            <a:chOff x="813831" y="0"/>
            <a:chExt cx="4824967" cy="6858000"/>
          </a:xfrm>
        </p:grpSpPr>
        <p:grpSp>
          <p:nvGrpSpPr>
            <p:cNvPr id="16" name="组合 15"/>
            <p:cNvGrpSpPr/>
            <p:nvPr userDrawn="1"/>
          </p:nvGrpSpPr>
          <p:grpSpPr>
            <a:xfrm>
              <a:off x="813831" y="0"/>
              <a:ext cx="4824967" cy="6858000"/>
              <a:chOff x="975756" y="0"/>
              <a:chExt cx="4824967" cy="6858000"/>
            </a:xfrm>
          </p:grpSpPr>
          <p:pic>
            <p:nvPicPr>
              <p:cNvPr id="8" name="图片 7"/>
              <p:cNvPicPr>
                <a:picLocks noChangeAspect="1"/>
              </p:cNvPicPr>
              <p:nvPr userDrawn="1"/>
            </p:nvPicPr>
            <p:blipFill>
              <a:blip r:embed="rId4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25000"/>
                        </a14:imgEffect>
                        <a14:imgEffect>
                          <a14:colorTemperature colorTemp="7200"/>
                        </a14:imgEffect>
                        <a14:imgEffect>
                          <a14:brightnessContrast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5756" y="0"/>
                <a:ext cx="4824967" cy="6858000"/>
              </a:xfrm>
              <a:prstGeom prst="rect">
                <a:avLst/>
              </a:prstGeom>
              <a:effectLst>
                <a:outerShdw blurRad="114300" dist="139700" algn="l" rotWithShape="0">
                  <a:prstClr val="black">
                    <a:alpha val="20000"/>
                  </a:prstClr>
                </a:outerShdw>
              </a:effectLst>
            </p:spPr>
          </p:pic>
          <p:sp>
            <p:nvSpPr>
              <p:cNvPr id="11" name="文本框 10"/>
              <p:cNvSpPr txBox="1"/>
              <p:nvPr userDrawn="1"/>
            </p:nvSpPr>
            <p:spPr>
              <a:xfrm>
                <a:off x="1266825" y="3089701"/>
                <a:ext cx="425767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600"/>
                  </a:spcBef>
                </a:pPr>
                <a:r>
                  <a:rPr lang="en-US" altLang="zh-CN" sz="4800" b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+mn-lt"/>
                    <a:ea typeface="+mj-ea"/>
                  </a:rPr>
                  <a:t>PART THREE</a:t>
                </a:r>
                <a:endParaRPr lang="zh-CN" altLang="en-US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endParaRPr>
              </a:p>
            </p:txBody>
          </p:sp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B5861CDE-5CCC-4EC9-AAE6-4DDC185E1B6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56845" y="1068380"/>
                <a:ext cx="1867505" cy="1523492"/>
              </a:xfrm>
              <a:prstGeom prst="rect">
                <a:avLst/>
              </a:prstGeom>
            </p:spPr>
          </p:pic>
        </p:grpSp>
        <p:sp>
          <p:nvSpPr>
            <p:cNvPr id="2" name="矩形 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07913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-2 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0" y="3667540"/>
            <a:ext cx="12192001" cy="682058"/>
            <a:chOff x="0" y="3667540"/>
            <a:chExt cx="12192001" cy="682058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-16667" r="1202" b="-17979"/>
            <a:stretch/>
          </p:blipFill>
          <p:spPr>
            <a:xfrm>
              <a:off x="0" y="3667540"/>
              <a:ext cx="6500256" cy="682058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72C3C1CA-869D-4F70-8C72-BC72214F5E6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100000" contrast="100000"/>
                      </a14:imgEffect>
                    </a14:imgLayer>
                  </a14:imgProps>
                </a:ext>
              </a:extLst>
            </a:blip>
            <a:srcRect l="52958" t="11456" r="39636" b="-17978"/>
            <a:stretch/>
          </p:blipFill>
          <p:spPr>
            <a:xfrm>
              <a:off x="11141766" y="3809999"/>
              <a:ext cx="1050235" cy="539597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 userDrawn="1"/>
        </p:nvGrpSpPr>
        <p:grpSpPr>
          <a:xfrm>
            <a:off x="6500256" y="0"/>
            <a:ext cx="4824967" cy="6858000"/>
            <a:chOff x="813831" y="0"/>
            <a:chExt cx="4824967" cy="6858000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831" y="0"/>
              <a:ext cx="4824967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2" name="矩形 11"/>
            <p:cNvSpPr/>
            <p:nvPr userDrawn="1"/>
          </p:nvSpPr>
          <p:spPr>
            <a:xfrm>
              <a:off x="2738438" y="4081463"/>
              <a:ext cx="1204912" cy="369848"/>
            </a:xfrm>
            <a:prstGeom prst="rect">
              <a:avLst/>
            </a:prstGeom>
            <a:solidFill>
              <a:srgbClr val="B5A3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00257" y="1068380"/>
            <a:ext cx="4824968" cy="2852318"/>
            <a:chOff x="975756" y="1068380"/>
            <a:chExt cx="4824968" cy="2852318"/>
          </a:xfrm>
        </p:grpSpPr>
        <p:sp>
          <p:nvSpPr>
            <p:cNvPr id="11" name="文本框 10"/>
            <p:cNvSpPr txBox="1"/>
            <p:nvPr userDrawn="1"/>
          </p:nvSpPr>
          <p:spPr>
            <a:xfrm>
              <a:off x="975756" y="3089701"/>
              <a:ext cx="482496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THREE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4517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-4 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 userDrawn="1"/>
        </p:nvSpPr>
        <p:spPr>
          <a:xfrm>
            <a:off x="0" y="1348988"/>
            <a:ext cx="12192000" cy="31023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72C3C1CA-869D-4F70-8C72-BC72214F5E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500"/>
                    </a14:imgEffect>
                    <a14:imgEffect>
                      <a14:saturation sat="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 l="12760" t="-18106" r="1202" b="-17978"/>
          <a:stretch/>
        </p:blipFill>
        <p:spPr>
          <a:xfrm>
            <a:off x="0" y="3660252"/>
            <a:ext cx="12200467" cy="689345"/>
          </a:xfrm>
          <a:prstGeom prst="rect">
            <a:avLst/>
          </a:prstGeom>
        </p:spPr>
      </p:pic>
      <p:grpSp>
        <p:nvGrpSpPr>
          <p:cNvPr id="17" name="组合 16"/>
          <p:cNvGrpSpPr/>
          <p:nvPr userDrawn="1"/>
        </p:nvGrpSpPr>
        <p:grpSpPr>
          <a:xfrm>
            <a:off x="821252" y="0"/>
            <a:ext cx="4824969" cy="6858000"/>
            <a:chOff x="975755" y="0"/>
            <a:chExt cx="4824969" cy="685800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>
            <a:blip r:embed="rId4" cstate="print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5755" y="0"/>
              <a:ext cx="4824969" cy="6858000"/>
            </a:xfrm>
            <a:prstGeom prst="rect">
              <a:avLst/>
            </a:prstGeom>
            <a:effectLst>
              <a:outerShdw blurRad="114300" dist="139700" algn="l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19" name="文本框 18"/>
            <p:cNvSpPr txBox="1"/>
            <p:nvPr userDrawn="1"/>
          </p:nvSpPr>
          <p:spPr>
            <a:xfrm>
              <a:off x="1295399" y="3089701"/>
              <a:ext cx="421957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altLang="zh-CN" sz="4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j-ea"/>
                </a:rPr>
                <a:t>PART FOUR</a:t>
              </a:r>
              <a:endPara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j-ea"/>
              </a:endParaRPr>
            </a:p>
          </p:txBody>
        </p:sp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B5861CDE-5CCC-4EC9-AAE6-4DDC185E1B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56845" y="1068380"/>
              <a:ext cx="1867505" cy="152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54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F4518D-F1E1-42FE-ADB3-4B6EED642878}" type="datetimeFigureOut">
              <a:rPr lang="zh-CN" altLang="en-US" smtClean="0"/>
              <a:t>2023/1/12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56E6-AE62-4EF0-9CF6-DF3EBBB783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4178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11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png"/><Relationship Id="rId5" Type="http://schemas.openxmlformats.org/officeDocument/2006/relationships/image" Target="../media/image23.wmf"/><Relationship Id="rId4" Type="http://schemas.openxmlformats.org/officeDocument/2006/relationships/oleObject" Target="../embeddings/oleObject1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slideLayout" Target="../slideLayouts/slideLayout1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altLang="zh-CN" dirty="0"/>
              <a:t>2022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30</a:t>
            </a:r>
            <a:r>
              <a:rPr lang="zh-CN" altLang="en-US" dirty="0"/>
              <a:t>日</a:t>
            </a:r>
          </a:p>
        </p:txBody>
      </p:sp>
      <p:sp>
        <p:nvSpPr>
          <p:cNvPr id="5" name="文本占位符 11"/>
          <p:cNvSpPr txBox="1">
            <a:spLocks/>
          </p:cNvSpPr>
          <p:nvPr/>
        </p:nvSpPr>
        <p:spPr>
          <a:xfrm>
            <a:off x="628650" y="1098957"/>
            <a:ext cx="10982325" cy="1447800"/>
          </a:xfrm>
          <a:prstGeom prst="rect">
            <a:avLst/>
          </a:prstGeom>
        </p:spPr>
        <p:txBody>
          <a:bodyPr lIns="144000" tIns="144000" rIns="144000" bIns="144000" anchor="ctr" anchorCtr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6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ResNet18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推理优化与</a:t>
            </a: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GPGPU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/>
                <a:ea typeface="微软雅黑"/>
                <a:cs typeface="+mn-cs"/>
              </a:rPr>
              <a:t>模拟器</a:t>
            </a:r>
          </a:p>
        </p:txBody>
      </p:sp>
    </p:spTree>
    <p:extLst>
      <p:ext uri="{BB962C8B-B14F-4D97-AF65-F5344CB8AC3E}">
        <p14:creationId xmlns:p14="http://schemas.microsoft.com/office/powerpoint/2010/main" val="18959406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Conv</a:t>
            </a:r>
            <a:endParaRPr lang="zh-CN" altLang="en-US" dirty="0"/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511315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整体思路：</a:t>
            </a:r>
            <a:r>
              <a:rPr lang="en-US" altLang="zh-CN" sz="2400" dirty="0"/>
              <a:t>im2col + GEMM</a:t>
            </a:r>
          </a:p>
          <a:p>
            <a:r>
              <a:rPr lang="en-US" altLang="zh-CN" sz="2400" dirty="0"/>
              <a:t>im2col</a:t>
            </a:r>
            <a:r>
              <a:rPr lang="zh-CN" altLang="en-US" sz="2400" dirty="0"/>
              <a:t>：将输入转化为矩阵</a:t>
            </a:r>
            <a:r>
              <a:rPr lang="en-US" altLang="zh-CN" sz="2400" dirty="0"/>
              <a:t>A</a:t>
            </a:r>
            <a:r>
              <a:rPr lang="zh-CN" altLang="en-US" sz="2400" dirty="0"/>
              <a:t>，卷积核转化为矩阵</a:t>
            </a:r>
            <a:r>
              <a:rPr lang="en-US" altLang="zh-CN" sz="2400" dirty="0"/>
              <a:t>B</a:t>
            </a:r>
            <a:r>
              <a:rPr lang="zh-CN" altLang="en-US" sz="2400" dirty="0"/>
              <a:t>，偏置转化为矩阵</a:t>
            </a:r>
            <a:r>
              <a:rPr lang="en-US" altLang="zh-CN" sz="2400" dirty="0"/>
              <a:t>C</a:t>
            </a:r>
          </a:p>
          <a:p>
            <a:r>
              <a:rPr lang="en-US" altLang="zh-CN" sz="2400" dirty="0"/>
              <a:t>GEMM</a:t>
            </a:r>
            <a:r>
              <a:rPr lang="zh-CN" altLang="en-US" sz="2400" dirty="0"/>
              <a:t>：计算</a:t>
            </a:r>
            <a:r>
              <a:rPr lang="en-US" altLang="zh-CN" sz="2400" dirty="0"/>
              <a:t>D=A×B+C</a:t>
            </a:r>
            <a:r>
              <a:rPr lang="zh-CN" altLang="en-US" sz="2400" dirty="0"/>
              <a:t>，理论上 </a:t>
            </a:r>
            <a:r>
              <a:rPr lang="en-US" altLang="zh-CN" sz="2400" dirty="0"/>
              <a:t>m</a:t>
            </a:r>
            <a:r>
              <a:rPr lang="zh-CN" altLang="en-US" sz="2400" dirty="0"/>
              <a:t>，</a:t>
            </a:r>
            <a:r>
              <a:rPr lang="en-US" altLang="zh-CN" sz="2400" dirty="0"/>
              <a:t>n</a:t>
            </a:r>
            <a:r>
              <a:rPr lang="zh-CN" altLang="en-US" sz="2400" dirty="0"/>
              <a:t>，</a:t>
            </a:r>
            <a:r>
              <a:rPr lang="en-US" altLang="zh-CN" sz="2400" dirty="0"/>
              <a:t>k </a:t>
            </a:r>
            <a:r>
              <a:rPr lang="zh-CN" altLang="en-US" sz="2400" dirty="0"/>
              <a:t>的值是固定的</a:t>
            </a:r>
            <a:endParaRPr lang="en-US" altLang="zh-CN" sz="2400" dirty="0"/>
          </a:p>
          <a:p>
            <a:r>
              <a:rPr lang="zh-CN" altLang="en-US" sz="2400" dirty="0"/>
              <a:t>实际上根据 </a:t>
            </a:r>
            <a:r>
              <a:rPr lang="en-US" altLang="zh-CN" sz="2400" dirty="0"/>
              <a:t>NVIDIA </a:t>
            </a:r>
            <a:r>
              <a:rPr lang="zh-CN" altLang="en-US" sz="2400" dirty="0"/>
              <a:t>官方的 </a:t>
            </a:r>
            <a:r>
              <a:rPr lang="en-US" altLang="zh-CN" sz="2400" dirty="0"/>
              <a:t>GEMM </a:t>
            </a:r>
            <a:r>
              <a:rPr lang="zh-CN" altLang="en-US" sz="2400" dirty="0"/>
              <a:t>代码可以看出， </a:t>
            </a:r>
            <a:r>
              <a:rPr lang="en-US" altLang="zh-CN" sz="2400" dirty="0"/>
              <a:t>k </a:t>
            </a:r>
            <a:r>
              <a:rPr lang="zh-CN" altLang="en-US" sz="2400" dirty="0"/>
              <a:t>的取值不需要和 </a:t>
            </a:r>
            <a:r>
              <a:rPr lang="en-US" altLang="zh-CN" sz="2400" dirty="0"/>
              <a:t>m n </a:t>
            </a:r>
            <a:r>
              <a:rPr lang="zh-CN" altLang="en-US" sz="2400" dirty="0"/>
              <a:t>保持一致，只需是 </a:t>
            </a:r>
            <a:r>
              <a:rPr lang="en-US" altLang="zh-CN" sz="2400" dirty="0"/>
              <a:t>16 </a:t>
            </a:r>
            <a:r>
              <a:rPr lang="zh-CN" altLang="en-US" sz="2400" dirty="0"/>
              <a:t>的倍数即可。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624857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Conv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50094F08-E4D9-4568-8A07-A1675C35A25A}"/>
              </a:ext>
            </a:extLst>
          </p:cNvPr>
          <p:cNvSpPr/>
          <p:nvPr/>
        </p:nvSpPr>
        <p:spPr>
          <a:xfrm>
            <a:off x="3032289" y="1376313"/>
            <a:ext cx="3789576" cy="9521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Conv</a:t>
            </a:r>
            <a:r>
              <a:rPr lang="zh-CN" altLang="en-US" dirty="0"/>
              <a:t>所涉及的矩阵操作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9A233DB-9345-4C24-B27B-27034C425EDC}"/>
              </a:ext>
            </a:extLst>
          </p:cNvPr>
          <p:cNvSpPr/>
          <p:nvPr/>
        </p:nvSpPr>
        <p:spPr>
          <a:xfrm>
            <a:off x="813847" y="3344159"/>
            <a:ext cx="1559009" cy="74471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im2col</a:t>
            </a:r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09E2CF9-5E8A-471E-A70B-BE468712D933}"/>
              </a:ext>
            </a:extLst>
          </p:cNvPr>
          <p:cNvSpPr/>
          <p:nvPr/>
        </p:nvSpPr>
        <p:spPr>
          <a:xfrm>
            <a:off x="4147572" y="3344159"/>
            <a:ext cx="1559009" cy="74471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矩阵分片</a:t>
            </a: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6B7D81BD-CBA8-4A28-937F-EC5D50B53ACB}"/>
              </a:ext>
            </a:extLst>
          </p:cNvPr>
          <p:cNvSpPr/>
          <p:nvPr/>
        </p:nvSpPr>
        <p:spPr>
          <a:xfrm>
            <a:off x="7481297" y="3344159"/>
            <a:ext cx="1559009" cy="744717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GEMM</a:t>
            </a:r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70AC322F-652E-4429-A8A9-D94707737832}"/>
              </a:ext>
            </a:extLst>
          </p:cNvPr>
          <p:cNvSpPr/>
          <p:nvPr/>
        </p:nvSpPr>
        <p:spPr>
          <a:xfrm>
            <a:off x="3032288" y="5104614"/>
            <a:ext cx="3789576" cy="9521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Cuda</a:t>
            </a:r>
            <a:r>
              <a:rPr lang="zh-CN" altLang="en-US" dirty="0"/>
              <a:t>多线程加速</a:t>
            </a:r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76C8246-4F0F-476B-8FDA-E11F5FE6EEB8}"/>
              </a:ext>
            </a:extLst>
          </p:cNvPr>
          <p:cNvCxnSpPr>
            <a:cxnSpLocks/>
            <a:stCxn id="5" idx="3"/>
            <a:endCxn id="8" idx="7"/>
          </p:cNvCxnSpPr>
          <p:nvPr/>
        </p:nvCxnSpPr>
        <p:spPr>
          <a:xfrm flipH="1">
            <a:off x="2144544" y="2188988"/>
            <a:ext cx="1442716" cy="1264232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D0AD49B-3CC5-4025-95B9-76878C58EBBC}"/>
              </a:ext>
            </a:extLst>
          </p:cNvPr>
          <p:cNvCxnSpPr>
            <a:cxnSpLocks/>
            <a:stCxn id="5" idx="4"/>
            <a:endCxn id="9" idx="0"/>
          </p:cNvCxnSpPr>
          <p:nvPr/>
        </p:nvCxnSpPr>
        <p:spPr>
          <a:xfrm>
            <a:off x="4927077" y="2328421"/>
            <a:ext cx="0" cy="1015738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7925AB64-85E2-44E6-A91B-D5582B614A37}"/>
              </a:ext>
            </a:extLst>
          </p:cNvPr>
          <p:cNvCxnSpPr>
            <a:cxnSpLocks/>
            <a:stCxn id="5" idx="5"/>
            <a:endCxn id="10" idx="1"/>
          </p:cNvCxnSpPr>
          <p:nvPr/>
        </p:nvCxnSpPr>
        <p:spPr>
          <a:xfrm>
            <a:off x="6266894" y="2188988"/>
            <a:ext cx="1442715" cy="1264232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7BDE877E-DBBD-459B-9364-1DCA40533C1A}"/>
              </a:ext>
            </a:extLst>
          </p:cNvPr>
          <p:cNvCxnSpPr>
            <a:cxnSpLocks/>
            <a:stCxn id="8" idx="5"/>
            <a:endCxn id="11" idx="1"/>
          </p:cNvCxnSpPr>
          <p:nvPr/>
        </p:nvCxnSpPr>
        <p:spPr>
          <a:xfrm>
            <a:off x="2144544" y="3979815"/>
            <a:ext cx="1442715" cy="1264232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92771FC-905D-4110-A184-E65F77D8B586}"/>
              </a:ext>
            </a:extLst>
          </p:cNvPr>
          <p:cNvCxnSpPr>
            <a:cxnSpLocks/>
            <a:stCxn id="9" idx="4"/>
            <a:endCxn id="11" idx="0"/>
          </p:cNvCxnSpPr>
          <p:nvPr/>
        </p:nvCxnSpPr>
        <p:spPr>
          <a:xfrm flipH="1">
            <a:off x="4927076" y="4088876"/>
            <a:ext cx="1" cy="1015738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70787F66-7DDE-47D0-859D-FFF4D76C12EA}"/>
              </a:ext>
            </a:extLst>
          </p:cNvPr>
          <p:cNvCxnSpPr>
            <a:cxnSpLocks/>
            <a:stCxn id="10" idx="3"/>
            <a:endCxn id="11" idx="7"/>
          </p:cNvCxnSpPr>
          <p:nvPr/>
        </p:nvCxnSpPr>
        <p:spPr>
          <a:xfrm flipH="1">
            <a:off x="6266893" y="3979815"/>
            <a:ext cx="1442716" cy="1264232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193DA77C-5818-4279-A1B9-5EF8B98AB6C8}"/>
              </a:ext>
            </a:extLst>
          </p:cNvPr>
          <p:cNvSpPr/>
          <p:nvPr/>
        </p:nvSpPr>
        <p:spPr>
          <a:xfrm>
            <a:off x="9334102" y="1405091"/>
            <a:ext cx="25699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2.5s/fig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E39D98E-8A3F-4EBE-ADB8-1716925C748F}"/>
              </a:ext>
            </a:extLst>
          </p:cNvPr>
          <p:cNvSpPr/>
          <p:nvPr/>
        </p:nvSpPr>
        <p:spPr>
          <a:xfrm>
            <a:off x="9334102" y="5104614"/>
            <a:ext cx="2569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0.4s/fig</a:t>
            </a:r>
            <a:endParaRPr lang="zh-CN" altLang="en-US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D15E407C-D745-42AE-9A3B-E565454FE23F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>
            <a:off x="10619069" y="2328421"/>
            <a:ext cx="1" cy="2776193"/>
          </a:xfrm>
          <a:prstGeom prst="straightConnector1">
            <a:avLst/>
          </a:prstGeom>
          <a:ln w="762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107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其余算子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5113152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其余算子都可以通过 </a:t>
            </a:r>
            <a:r>
              <a:rPr lang="en-US" altLang="zh-CN" sz="2400" dirty="0" err="1"/>
              <a:t>Cuda</a:t>
            </a:r>
            <a:r>
              <a:rPr lang="en-US" altLang="zh-CN" sz="2400" dirty="0"/>
              <a:t> </a:t>
            </a:r>
            <a:r>
              <a:rPr lang="zh-CN" altLang="en-US" sz="2400" dirty="0"/>
              <a:t>多线程实现，且其对于前向传播的影响较小。卷积运算在前向传播过程中占了大多数耗时。</a:t>
            </a:r>
            <a:endParaRPr lang="en-US" altLang="zh-CN" sz="2400" dirty="0"/>
          </a:p>
          <a:p>
            <a:r>
              <a:rPr lang="en-US" altLang="zh-CN" sz="2400" dirty="0" err="1"/>
              <a:t>ReLU</a:t>
            </a:r>
            <a:r>
              <a:rPr lang="zh-CN" altLang="en-US" sz="2400" dirty="0"/>
              <a:t>、</a:t>
            </a:r>
            <a:r>
              <a:rPr lang="en-US" altLang="zh-CN" sz="2400" dirty="0"/>
              <a:t>Add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MaxPool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GlobalAveragePool</a:t>
            </a:r>
            <a:r>
              <a:rPr lang="zh-CN" altLang="en-US" sz="2400" dirty="0"/>
              <a:t>、</a:t>
            </a:r>
            <a:r>
              <a:rPr lang="en-US" altLang="zh-CN" sz="2400" dirty="0"/>
              <a:t>Linear </a:t>
            </a:r>
            <a:r>
              <a:rPr lang="zh-CN" altLang="en-US" sz="2400" dirty="0"/>
              <a:t>运算都可以按照通道实施多线程运算，</a:t>
            </a:r>
            <a:r>
              <a:rPr lang="en-US" altLang="zh-CN" sz="2400" dirty="0"/>
              <a:t>Linear </a:t>
            </a:r>
            <a:r>
              <a:rPr lang="zh-CN" altLang="en-US" sz="2400" dirty="0"/>
              <a:t>也可以使用 </a:t>
            </a:r>
            <a:r>
              <a:rPr lang="en-US" altLang="zh-CN" sz="2400" dirty="0"/>
              <a:t>GEMM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651163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前向传播</a:t>
            </a:r>
          </a:p>
        </p:txBody>
      </p:sp>
      <p:sp>
        <p:nvSpPr>
          <p:cNvPr id="4" name="MH_SubTitle_1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23620" y="1868325"/>
            <a:ext cx="1252342" cy="1252342"/>
          </a:xfrm>
          <a:prstGeom prst="ellipse">
            <a:avLst/>
          </a:prstGeom>
          <a:solidFill>
            <a:schemeClr val="tx2"/>
          </a:solidFill>
          <a:ln w="28575" cap="flat">
            <a:noFill/>
            <a:prstDash val="solid"/>
            <a:miter lim="800000"/>
            <a:headEnd/>
            <a:tailEnd/>
          </a:ln>
          <a:effectLst>
            <a:outerShdw blurRad="101600" dist="101600" dir="5400000" algn="t" rotWithShape="0">
              <a:prstClr val="black">
                <a:alpha val="18000"/>
              </a:prstClr>
            </a:outerShdw>
          </a:effec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ONE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714722" y="2494496"/>
            <a:ext cx="1535069" cy="848178"/>
            <a:chOff x="1001790" y="2546063"/>
            <a:chExt cx="1458881" cy="806081"/>
          </a:xfrm>
        </p:grpSpPr>
        <p:cxnSp>
          <p:nvCxnSpPr>
            <p:cNvPr id="32" name="MH_Other_1"/>
            <p:cNvCxnSpPr/>
            <p:nvPr>
              <p:custDataLst>
                <p:tags r:id="rId16"/>
              </p:custDataLst>
            </p:nvPr>
          </p:nvCxnSpPr>
          <p:spPr>
            <a:xfrm>
              <a:off x="1001790" y="2546063"/>
              <a:ext cx="652799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MH_Other_3"/>
            <p:cNvSpPr>
              <a:spLocks/>
            </p:cNvSpPr>
            <p:nvPr>
              <p:custDataLst>
                <p:tags r:id="rId17"/>
              </p:custDataLst>
            </p:nvPr>
          </p:nvSpPr>
          <p:spPr bwMode="auto">
            <a:xfrm flipV="1">
              <a:off x="1641967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800" dirty="0">
                <a:latin typeface="+mn-ea"/>
              </a:endParaRPr>
            </a:p>
          </p:txBody>
        </p:sp>
      </p:grpSp>
      <p:sp>
        <p:nvSpPr>
          <p:cNvPr id="6" name="MH_SubTitle_2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187127" y="1868325"/>
            <a:ext cx="1250445" cy="1252342"/>
          </a:xfrm>
          <a:prstGeom prst="ellipse">
            <a:avLst/>
          </a:prstGeom>
          <a:solidFill>
            <a:schemeClr val="accent1"/>
          </a:solidFill>
          <a:ln w="28575" cap="flat">
            <a:noFill/>
            <a:prstDash val="solid"/>
            <a:miter lim="800000"/>
            <a:headEnd/>
            <a:tailEnd/>
          </a:ln>
          <a:effectLst>
            <a:outerShdw blurRad="101600" dist="101600" dir="5400000" algn="t" rotWithShape="0">
              <a:prstClr val="black">
                <a:alpha val="18000"/>
              </a:prstClr>
            </a:outerShdw>
          </a:effec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TWO</a:t>
            </a:r>
          </a:p>
        </p:txBody>
      </p:sp>
      <p:sp>
        <p:nvSpPr>
          <p:cNvPr id="7" name="MH_SubTitle_3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48735" y="1868325"/>
            <a:ext cx="1250445" cy="1252342"/>
          </a:xfrm>
          <a:prstGeom prst="ellipse">
            <a:avLst/>
          </a:prstGeom>
          <a:solidFill>
            <a:schemeClr val="accent2"/>
          </a:solidFill>
          <a:ln w="28575" cap="flat">
            <a:noFill/>
            <a:prstDash val="solid"/>
            <a:miter lim="800000"/>
            <a:headEnd/>
            <a:tailEnd/>
          </a:ln>
          <a:effectLst>
            <a:outerShdw blurRad="101600" dist="101600" dir="5400000" algn="t" rotWithShape="0">
              <a:prstClr val="black">
                <a:alpha val="18000"/>
              </a:prstClr>
            </a:outerShdw>
          </a:effec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+mn-ea"/>
              </a:rPr>
              <a:t>THREE</a:t>
            </a:r>
          </a:p>
        </p:txBody>
      </p:sp>
      <p:sp>
        <p:nvSpPr>
          <p:cNvPr id="8" name="MH_SubTitle_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9317935" y="1868325"/>
            <a:ext cx="1250445" cy="1252342"/>
          </a:xfrm>
          <a:prstGeom prst="ellipse">
            <a:avLst/>
          </a:prstGeom>
          <a:solidFill>
            <a:schemeClr val="accent3"/>
          </a:solidFill>
          <a:ln w="28575" cap="flat">
            <a:noFill/>
            <a:prstDash val="solid"/>
            <a:miter lim="800000"/>
            <a:headEnd/>
            <a:tailEnd/>
          </a:ln>
          <a:effectLst>
            <a:outerShdw blurRad="101600" dist="101600" dir="5400000" algn="t" rotWithShape="0">
              <a:prstClr val="black">
                <a:alpha val="18000"/>
              </a:prstClr>
            </a:outerShdw>
          </a:effectLst>
        </p:spPr>
        <p:txBody>
          <a:bodyPr vert="horz" wrap="square" lIns="0" tIns="0" rIns="0" bIns="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+mn-ea"/>
              </a:rPr>
              <a:t>FOUR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7373009" y="1646319"/>
            <a:ext cx="2569200" cy="1696354"/>
            <a:chOff x="7329618" y="1739983"/>
            <a:chExt cx="2441686" cy="1612161"/>
          </a:xfrm>
        </p:grpSpPr>
        <p:sp>
          <p:nvSpPr>
            <p:cNvPr id="29" name="MH_Other_6"/>
            <p:cNvSpPr>
              <a:spLocks/>
            </p:cNvSpPr>
            <p:nvPr>
              <p:custDataLst>
                <p:tags r:id="rId13"/>
              </p:custDataLst>
            </p:nvPr>
          </p:nvSpPr>
          <p:spPr bwMode="auto">
            <a:xfrm flipH="1">
              <a:off x="7329618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800" dirty="0">
                <a:latin typeface="+mn-ea"/>
              </a:endParaRPr>
            </a:p>
          </p:txBody>
        </p:sp>
        <p:cxnSp>
          <p:nvCxnSpPr>
            <p:cNvPr id="30" name="MH_Other_8"/>
            <p:cNvCxnSpPr/>
            <p:nvPr>
              <p:custDataLst>
                <p:tags r:id="rId14"/>
              </p:custDataLst>
            </p:nvPr>
          </p:nvCxnSpPr>
          <p:spPr>
            <a:xfrm>
              <a:off x="8135698" y="2546063"/>
              <a:ext cx="825918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MH_Other_10"/>
            <p:cNvSpPr>
              <a:spLocks/>
            </p:cNvSpPr>
            <p:nvPr>
              <p:custDataLst>
                <p:tags r:id="rId15"/>
              </p:custDataLst>
            </p:nvPr>
          </p:nvSpPr>
          <p:spPr bwMode="auto">
            <a:xfrm flipV="1">
              <a:off x="8952600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800" dirty="0">
                <a:latin typeface="+mn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942209" y="1646318"/>
            <a:ext cx="1535068" cy="848176"/>
            <a:chOff x="9771304" y="1739983"/>
            <a:chExt cx="1458880" cy="806080"/>
          </a:xfrm>
        </p:grpSpPr>
        <p:sp>
          <p:nvSpPr>
            <p:cNvPr id="27" name="MH_Other_9"/>
            <p:cNvSpPr>
              <a:spLocks/>
            </p:cNvSpPr>
            <p:nvPr>
              <p:custDataLst>
                <p:tags r:id="rId11"/>
              </p:custDataLst>
            </p:nvPr>
          </p:nvSpPr>
          <p:spPr bwMode="auto">
            <a:xfrm flipH="1">
              <a:off x="9771304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800" dirty="0">
                <a:latin typeface="+mn-ea"/>
              </a:endParaRPr>
            </a:p>
          </p:txBody>
        </p:sp>
        <p:cxnSp>
          <p:nvCxnSpPr>
            <p:cNvPr id="28" name="MH_Other_11"/>
            <p:cNvCxnSpPr/>
            <p:nvPr>
              <p:custDataLst>
                <p:tags r:id="rId12"/>
              </p:custDataLst>
            </p:nvPr>
          </p:nvCxnSpPr>
          <p:spPr>
            <a:xfrm>
              <a:off x="10577385" y="2546063"/>
              <a:ext cx="652799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/>
          <p:cNvGrpSpPr/>
          <p:nvPr/>
        </p:nvGrpSpPr>
        <p:grpSpPr>
          <a:xfrm>
            <a:off x="2249790" y="1646319"/>
            <a:ext cx="2563507" cy="1696354"/>
            <a:chOff x="2460671" y="1739983"/>
            <a:chExt cx="2436276" cy="1612161"/>
          </a:xfrm>
        </p:grpSpPr>
        <p:sp>
          <p:nvSpPr>
            <p:cNvPr id="24" name="MH_Other_2"/>
            <p:cNvSpPr>
              <a:spLocks/>
            </p:cNvSpPr>
            <p:nvPr>
              <p:custDataLst>
                <p:tags r:id="rId8"/>
              </p:custDataLst>
            </p:nvPr>
          </p:nvSpPr>
          <p:spPr bwMode="auto">
            <a:xfrm flipH="1">
              <a:off x="2460671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800" dirty="0">
                <a:latin typeface="+mn-ea"/>
              </a:endParaRPr>
            </a:p>
          </p:txBody>
        </p:sp>
        <p:sp>
          <p:nvSpPr>
            <p:cNvPr id="25" name="MH_Other_5"/>
            <p:cNvSpPr>
              <a:spLocks/>
            </p:cNvSpPr>
            <p:nvPr>
              <p:custDataLst>
                <p:tags r:id="rId9"/>
              </p:custDataLst>
            </p:nvPr>
          </p:nvSpPr>
          <p:spPr bwMode="auto">
            <a:xfrm flipV="1">
              <a:off x="4078243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800" dirty="0">
                <a:latin typeface="+mn-ea"/>
              </a:endParaRPr>
            </a:p>
          </p:txBody>
        </p:sp>
        <p:cxnSp>
          <p:nvCxnSpPr>
            <p:cNvPr id="26" name="MH_Other_12"/>
            <p:cNvCxnSpPr/>
            <p:nvPr>
              <p:custDataLst>
                <p:tags r:id="rId10"/>
              </p:custDataLst>
            </p:nvPr>
          </p:nvCxnSpPr>
          <p:spPr>
            <a:xfrm>
              <a:off x="3264949" y="2546063"/>
              <a:ext cx="827720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4813296" y="1646319"/>
            <a:ext cx="2559713" cy="1696354"/>
            <a:chOff x="4896947" y="1739983"/>
            <a:chExt cx="2432670" cy="1612161"/>
          </a:xfrm>
        </p:grpSpPr>
        <p:sp>
          <p:nvSpPr>
            <p:cNvPr id="21" name="MH_Other_4"/>
            <p:cNvSpPr>
              <a:spLocks/>
            </p:cNvSpPr>
            <p:nvPr>
              <p:custDataLst>
                <p:tags r:id="rId5"/>
              </p:custDataLst>
            </p:nvPr>
          </p:nvSpPr>
          <p:spPr bwMode="auto">
            <a:xfrm flipH="1">
              <a:off x="4896947" y="1739983"/>
              <a:ext cx="818704" cy="806080"/>
            </a:xfrm>
            <a:custGeom>
              <a:avLst/>
              <a:gdLst>
                <a:gd name="T0" fmla="*/ 0 w 722402"/>
                <a:gd name="T1" fmla="*/ 706355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800" dirty="0">
                <a:latin typeface="+mn-ea"/>
              </a:endParaRPr>
            </a:p>
          </p:txBody>
        </p:sp>
        <p:sp>
          <p:nvSpPr>
            <p:cNvPr id="22" name="MH_Other_7"/>
            <p:cNvSpPr>
              <a:spLocks/>
            </p:cNvSpPr>
            <p:nvPr>
              <p:custDataLst>
                <p:tags r:id="rId6"/>
              </p:custDataLst>
            </p:nvPr>
          </p:nvSpPr>
          <p:spPr bwMode="auto">
            <a:xfrm flipV="1">
              <a:off x="6510913" y="2546063"/>
              <a:ext cx="818704" cy="806081"/>
            </a:xfrm>
            <a:custGeom>
              <a:avLst/>
              <a:gdLst>
                <a:gd name="T0" fmla="*/ 0 w 722402"/>
                <a:gd name="T1" fmla="*/ 706357 h 711200"/>
                <a:gd name="T2" fmla="*/ 210799 w 722402"/>
                <a:gd name="T3" fmla="*/ 202969 h 711200"/>
                <a:gd name="T4" fmla="*/ 717354 w 722402"/>
                <a:gd name="T5" fmla="*/ 89 h 711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722402" h="711200">
                  <a:moveTo>
                    <a:pt x="0" y="711200"/>
                  </a:moveTo>
                  <a:cubicBezTo>
                    <a:pt x="0" y="520636"/>
                    <a:pt x="76476" y="338044"/>
                    <a:pt x="212282" y="204361"/>
                  </a:cubicBezTo>
                  <a:cubicBezTo>
                    <a:pt x="348088" y="70678"/>
                    <a:pt x="531862" y="-2913"/>
                    <a:pt x="722402" y="89"/>
                  </a:cubicBezTo>
                </a:path>
              </a:pathLst>
            </a:custGeom>
            <a:noFill/>
            <a:ln w="25400">
              <a:solidFill>
                <a:srgbClr val="D5D5D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 sz="2800" dirty="0">
                <a:latin typeface="+mn-ea"/>
              </a:endParaRPr>
            </a:p>
          </p:txBody>
        </p:sp>
        <p:cxnSp>
          <p:nvCxnSpPr>
            <p:cNvPr id="23" name="MH_Other_13"/>
            <p:cNvCxnSpPr/>
            <p:nvPr>
              <p:custDataLst>
                <p:tags r:id="rId7"/>
              </p:custDataLst>
            </p:nvPr>
          </p:nvCxnSpPr>
          <p:spPr>
            <a:xfrm>
              <a:off x="5701225" y="2546063"/>
              <a:ext cx="825918" cy="0"/>
            </a:xfrm>
            <a:prstGeom prst="line">
              <a:avLst/>
            </a:prstGeom>
            <a:ln w="25400">
              <a:solidFill>
                <a:srgbClr val="D5D5D5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96"/>
          <p:cNvSpPr txBox="1"/>
          <p:nvPr/>
        </p:nvSpPr>
        <p:spPr>
          <a:xfrm>
            <a:off x="1220387" y="3609371"/>
            <a:ext cx="20588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tx2"/>
                </a:solidFill>
                <a:latin typeface="+mn-ea"/>
              </a:rPr>
              <a:t>动态数组</a:t>
            </a:r>
          </a:p>
        </p:txBody>
      </p:sp>
      <p:sp>
        <p:nvSpPr>
          <p:cNvPr id="14" name="TextBox 98"/>
          <p:cNvSpPr txBox="1"/>
          <p:nvPr/>
        </p:nvSpPr>
        <p:spPr>
          <a:xfrm>
            <a:off x="3510592" y="3609370"/>
            <a:ext cx="26159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EE974A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accent1"/>
                </a:solidFill>
                <a:latin typeface="+mn-ea"/>
                <a:ea typeface="+mn-ea"/>
              </a:rPr>
              <a:t>参数加载</a:t>
            </a:r>
            <a:endParaRPr lang="en-US" altLang="zh-CN" sz="28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15" name="TextBox 100"/>
          <p:cNvSpPr txBox="1"/>
          <p:nvPr/>
        </p:nvSpPr>
        <p:spPr>
          <a:xfrm>
            <a:off x="6379869" y="3609370"/>
            <a:ext cx="1986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EE974A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accent2"/>
                </a:solidFill>
                <a:latin typeface="+mn-ea"/>
                <a:ea typeface="+mn-ea"/>
              </a:rPr>
              <a:t>前向传播</a:t>
            </a:r>
            <a:endParaRPr lang="en-US" altLang="zh-CN" sz="28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16" name="TextBox 102"/>
          <p:cNvSpPr txBox="1"/>
          <p:nvPr/>
        </p:nvSpPr>
        <p:spPr>
          <a:xfrm>
            <a:off x="8773249" y="3609370"/>
            <a:ext cx="2577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srgbClr val="EE974A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/>
            <a:r>
              <a:rPr lang="zh-CN" altLang="en-US" sz="2800" dirty="0">
                <a:solidFill>
                  <a:schemeClr val="accent3"/>
                </a:solidFill>
                <a:latin typeface="+mn-ea"/>
                <a:ea typeface="+mn-ea"/>
              </a:rPr>
              <a:t>计算结果</a:t>
            </a:r>
            <a:endParaRPr lang="en-US" altLang="zh-CN" sz="28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806877" y="4537966"/>
            <a:ext cx="2145107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在执行前向传播之前先读入所有的模型参数和图片数据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76C2B4C-0C71-4A41-8AF5-BAD73940F222}"/>
              </a:ext>
            </a:extLst>
          </p:cNvPr>
          <p:cNvSpPr/>
          <p:nvPr/>
        </p:nvSpPr>
        <p:spPr>
          <a:xfrm>
            <a:off x="9080753" y="4537966"/>
            <a:ext cx="1858979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最后得到长度为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1000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的向量作为计算结果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34F6601-6413-453F-BAB0-CBC07DA76C0F}"/>
              </a:ext>
            </a:extLst>
          </p:cNvPr>
          <p:cNvSpPr/>
          <p:nvPr/>
        </p:nvSpPr>
        <p:spPr>
          <a:xfrm>
            <a:off x="6511551" y="4537966"/>
            <a:ext cx="1858979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在前向传播过程中，及时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delete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不再使用的数组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ECD0750-E387-44D2-AA03-27C6AE4A4B98}"/>
              </a:ext>
            </a:extLst>
          </p:cNvPr>
          <p:cNvSpPr/>
          <p:nvPr/>
        </p:nvSpPr>
        <p:spPr>
          <a:xfrm>
            <a:off x="1388332" y="4537968"/>
            <a:ext cx="1858979" cy="1061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代码中所有数组都采用动态内存分配</a:t>
            </a:r>
          </a:p>
        </p:txBody>
      </p:sp>
    </p:spTree>
    <p:extLst>
      <p:ext uri="{BB962C8B-B14F-4D97-AF65-F5344CB8AC3E}">
        <p14:creationId xmlns:p14="http://schemas.microsoft.com/office/powerpoint/2010/main" val="4155785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5943600" y="1908279"/>
            <a:ext cx="546735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GPGPU</a:t>
            </a:r>
            <a:r>
              <a:rPr lang="zh-CN" altLang="en-US" dirty="0"/>
              <a:t>模拟器</a:t>
            </a:r>
          </a:p>
        </p:txBody>
      </p:sp>
    </p:spTree>
    <p:extLst>
      <p:ext uri="{BB962C8B-B14F-4D97-AF65-F5344CB8AC3E}">
        <p14:creationId xmlns:p14="http://schemas.microsoft.com/office/powerpoint/2010/main" val="3536866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HMMA</a:t>
            </a:r>
            <a:r>
              <a:rPr lang="zh-CN" altLang="en-US" dirty="0"/>
              <a:t>指令分析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1609248" y="5650213"/>
            <a:ext cx="8973493" cy="1179219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参考论文 </a:t>
            </a:r>
            <a:r>
              <a:rPr lang="en-US" altLang="zh-CN" sz="2000" dirty="0"/>
              <a:t>Modeling Deep Learning Accelerator Enabled GPUs</a:t>
            </a:r>
          </a:p>
          <a:p>
            <a:r>
              <a:rPr lang="zh-CN" altLang="en-US" sz="2000" dirty="0"/>
              <a:t>通过 </a:t>
            </a:r>
            <a:r>
              <a:rPr lang="en-US" altLang="zh-CN" sz="2000" dirty="0"/>
              <a:t>4 </a:t>
            </a:r>
            <a:r>
              <a:rPr lang="zh-CN" altLang="en-US" sz="2000" dirty="0"/>
              <a:t>个 </a:t>
            </a:r>
            <a:r>
              <a:rPr lang="en-US" altLang="zh-CN" sz="2000" dirty="0"/>
              <a:t>SET </a:t>
            </a:r>
            <a:r>
              <a:rPr lang="zh-CN" altLang="en-US" sz="2000" dirty="0"/>
              <a:t>（</a:t>
            </a:r>
            <a:r>
              <a:rPr lang="en-US" altLang="zh-CN" sz="2000" dirty="0"/>
              <a:t>16 </a:t>
            </a:r>
            <a:r>
              <a:rPr lang="zh-CN" altLang="en-US" sz="2000" dirty="0"/>
              <a:t>个 </a:t>
            </a:r>
            <a:r>
              <a:rPr lang="en-US" altLang="zh-CN" sz="2000" dirty="0"/>
              <a:t>STEP</a:t>
            </a:r>
            <a:r>
              <a:rPr lang="zh-CN" altLang="en-US" sz="2000" dirty="0"/>
              <a:t>）完成一次 </a:t>
            </a:r>
            <a:r>
              <a:rPr lang="en-US" altLang="zh-CN" sz="2000" dirty="0"/>
              <a:t>16×16×16 </a:t>
            </a:r>
            <a:r>
              <a:rPr lang="zh-CN" altLang="en-US" sz="2000" dirty="0"/>
              <a:t>的混合精度乘加运算</a:t>
            </a:r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AB8783-316C-4118-93A7-49DAC2A43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1"/>
          <a:stretch/>
        </p:blipFill>
        <p:spPr>
          <a:xfrm>
            <a:off x="1882318" y="1564097"/>
            <a:ext cx="8427363" cy="405256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22E1EC0-E952-4A7C-8DC7-48D42BCBF123}"/>
              </a:ext>
            </a:extLst>
          </p:cNvPr>
          <p:cNvSpPr/>
          <p:nvPr/>
        </p:nvSpPr>
        <p:spPr>
          <a:xfrm>
            <a:off x="224652" y="856211"/>
            <a:ext cx="331533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SET </a:t>
            </a:r>
            <a:r>
              <a:rPr lang="zh-CN" alt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和 </a:t>
            </a:r>
            <a:r>
              <a:rPr lang="en-US" altLang="zh-CN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STEP</a:t>
            </a:r>
            <a:endParaRPr lang="zh-CN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0893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HMMA</a:t>
            </a:r>
            <a:r>
              <a:rPr lang="zh-CN" altLang="en-US" dirty="0"/>
              <a:t>指令分析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1609250" y="6117118"/>
            <a:ext cx="8973493" cy="516257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将 </a:t>
            </a:r>
            <a:r>
              <a:rPr lang="en-US" altLang="zh-CN" sz="2000" dirty="0"/>
              <a:t>32 </a:t>
            </a:r>
            <a:r>
              <a:rPr lang="zh-CN" altLang="en-US" sz="2000" dirty="0"/>
              <a:t>个线程分成 </a:t>
            </a:r>
            <a:r>
              <a:rPr lang="en-US" altLang="zh-CN" sz="2000" dirty="0"/>
              <a:t>8 </a:t>
            </a:r>
            <a:r>
              <a:rPr lang="zh-CN" altLang="en-US" sz="2000" dirty="0"/>
              <a:t>个 </a:t>
            </a:r>
            <a:r>
              <a:rPr lang="en-US" altLang="zh-CN" sz="2000" dirty="0" err="1"/>
              <a:t>ThreadGroup</a:t>
            </a:r>
            <a:r>
              <a:rPr lang="zh-CN" altLang="en-US" sz="2000" dirty="0"/>
              <a:t>，每个 </a:t>
            </a:r>
            <a:r>
              <a:rPr lang="en-US" altLang="zh-CN" sz="2000" dirty="0" err="1"/>
              <a:t>ThreadGroup</a:t>
            </a:r>
            <a:r>
              <a:rPr lang="en-US" altLang="zh-CN" sz="2000" dirty="0"/>
              <a:t> </a:t>
            </a:r>
            <a:r>
              <a:rPr lang="zh-CN" altLang="en-US" sz="2000" dirty="0"/>
              <a:t>中有 </a:t>
            </a:r>
            <a:r>
              <a:rPr lang="en-US" altLang="zh-CN" sz="2000" dirty="0"/>
              <a:t>4 </a:t>
            </a:r>
            <a:r>
              <a:rPr lang="zh-CN" altLang="en-US" sz="2000" dirty="0"/>
              <a:t>个线程</a:t>
            </a:r>
            <a:r>
              <a:rPr lang="en-US" altLang="zh-CN" sz="2000" dirty="0"/>
              <a:t> 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DC77ED-C468-4738-8D07-298B67C4EBE4}"/>
              </a:ext>
            </a:extLst>
          </p:cNvPr>
          <p:cNvSpPr/>
          <p:nvPr/>
        </p:nvSpPr>
        <p:spPr>
          <a:xfrm>
            <a:off x="302465" y="856211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线程分配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7D6E601-448B-4B23-8B94-1A8584BCE3A7}"/>
              </a:ext>
            </a:extLst>
          </p:cNvPr>
          <p:cNvGrpSpPr/>
          <p:nvPr/>
        </p:nvGrpSpPr>
        <p:grpSpPr>
          <a:xfrm>
            <a:off x="402868" y="1839511"/>
            <a:ext cx="11533801" cy="4235250"/>
            <a:chOff x="402868" y="1839511"/>
            <a:chExt cx="11533801" cy="423525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B08567F2-171A-4AE7-9C7E-B199324D424D}"/>
                </a:ext>
              </a:extLst>
            </p:cNvPr>
            <p:cNvGrpSpPr/>
            <p:nvPr/>
          </p:nvGrpSpPr>
          <p:grpSpPr>
            <a:xfrm>
              <a:off x="402868" y="1839511"/>
              <a:ext cx="11533801" cy="3741963"/>
              <a:chOff x="355734" y="1754669"/>
              <a:chExt cx="11533801" cy="3741963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5EF219AE-CFCB-490A-AFFD-7E27FA92DB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857" t="8498" r="-1" b="1856"/>
              <a:stretch/>
            </p:blipFill>
            <p:spPr>
              <a:xfrm>
                <a:off x="4193943" y="1754669"/>
                <a:ext cx="3646850" cy="3741963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AFEE4005-7712-4EE4-9A95-9028267E49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41" t="8498" r="49382" b="1856"/>
              <a:stretch/>
            </p:blipFill>
            <p:spPr>
              <a:xfrm>
                <a:off x="355734" y="1754670"/>
                <a:ext cx="3716146" cy="3741962"/>
              </a:xfrm>
              <a:prstGeom prst="rect">
                <a:avLst/>
              </a:prstGeom>
            </p:spPr>
          </p:pic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4AE65783-22AD-4F87-A560-28224EAEAD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281"/>
              <a:stretch/>
            </p:blipFill>
            <p:spPr>
              <a:xfrm>
                <a:off x="7962856" y="1838225"/>
                <a:ext cx="3926679" cy="3578826"/>
              </a:xfrm>
              <a:prstGeom prst="rect">
                <a:avLst/>
              </a:prstGeom>
            </p:spPr>
          </p:pic>
        </p:grp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F4ED4B5-DAB6-4F6E-859F-72240F2E9B11}"/>
                </a:ext>
              </a:extLst>
            </p:cNvPr>
            <p:cNvSpPr/>
            <p:nvPr/>
          </p:nvSpPr>
          <p:spPr>
            <a:xfrm>
              <a:off x="2125350" y="5428429"/>
              <a:ext cx="518091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A</a:t>
              </a:r>
              <a:endParaRPr lang="zh-CN" alt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F872C658-65AB-4853-8880-E9149A8F3B30}"/>
                </a:ext>
              </a:extLst>
            </p:cNvPr>
            <p:cNvSpPr/>
            <p:nvPr/>
          </p:nvSpPr>
          <p:spPr>
            <a:xfrm>
              <a:off x="6095997" y="5428430"/>
              <a:ext cx="518092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B</a:t>
              </a:r>
              <a:endParaRPr lang="zh-CN" alt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34D0B0D9-B831-4619-B70A-6065A90FB29D}"/>
                </a:ext>
              </a:extLst>
            </p:cNvPr>
            <p:cNvSpPr/>
            <p:nvPr/>
          </p:nvSpPr>
          <p:spPr>
            <a:xfrm>
              <a:off x="9864910" y="5409484"/>
              <a:ext cx="518092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C</a:t>
              </a:r>
              <a:endParaRPr lang="zh-CN" alt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37903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HMMA</a:t>
            </a:r>
            <a:r>
              <a:rPr lang="zh-CN" altLang="en-US" dirty="0"/>
              <a:t>指令分析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752E24-7259-4523-85E6-F4667B69F376}"/>
              </a:ext>
            </a:extLst>
          </p:cNvPr>
          <p:cNvSpPr/>
          <p:nvPr/>
        </p:nvSpPr>
        <p:spPr>
          <a:xfrm>
            <a:off x="302465" y="856211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线程分配</a:t>
            </a:r>
            <a:endParaRPr lang="zh-CN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6E2B28E-6BB9-42A9-ADDE-2286CAE047C5}"/>
              </a:ext>
            </a:extLst>
          </p:cNvPr>
          <p:cNvGrpSpPr/>
          <p:nvPr/>
        </p:nvGrpSpPr>
        <p:grpSpPr>
          <a:xfrm>
            <a:off x="373278" y="1783212"/>
            <a:ext cx="11445443" cy="4429051"/>
            <a:chOff x="373278" y="1783212"/>
            <a:chExt cx="11445443" cy="4429051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0EF6E903-5EFF-488F-B36A-5CE31495EBB3}"/>
                </a:ext>
              </a:extLst>
            </p:cNvPr>
            <p:cNvGrpSpPr/>
            <p:nvPr/>
          </p:nvGrpSpPr>
          <p:grpSpPr>
            <a:xfrm>
              <a:off x="373278" y="1783212"/>
              <a:ext cx="11445443" cy="4429051"/>
              <a:chOff x="373278" y="1783212"/>
              <a:chExt cx="11445443" cy="4429051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7D8222BA-0D8F-49A1-B1DD-0F8A2DC57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73278" y="1783212"/>
                <a:ext cx="11445443" cy="4429051"/>
              </a:xfrm>
              <a:prstGeom prst="rect">
                <a:avLst/>
              </a:prstGeom>
            </p:spPr>
          </p:pic>
          <p:sp>
            <p:nvSpPr>
              <p:cNvPr id="19" name="矩形: 圆角 18">
                <a:extLst>
                  <a:ext uri="{FF2B5EF4-FFF2-40B4-BE49-F238E27FC236}">
                    <a16:creationId xmlns:a16="http://schemas.microsoft.com/office/drawing/2014/main" id="{35B23831-B98F-4006-82C2-9D46C537EF47}"/>
                  </a:ext>
                </a:extLst>
              </p:cNvPr>
              <p:cNvSpPr/>
              <p:nvPr/>
            </p:nvSpPr>
            <p:spPr>
              <a:xfrm>
                <a:off x="3176833" y="1783212"/>
                <a:ext cx="2919167" cy="1467406"/>
              </a:xfrm>
              <a:prstGeom prst="roundRect">
                <a:avLst/>
              </a:prstGeom>
              <a:noFill/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5640722A-37A7-4D51-9D35-A7ACDFF81923}"/>
                  </a:ext>
                </a:extLst>
              </p:cNvPr>
              <p:cNvSpPr/>
              <p:nvPr/>
            </p:nvSpPr>
            <p:spPr>
              <a:xfrm>
                <a:off x="8843916" y="2828041"/>
                <a:ext cx="1440730" cy="1315808"/>
              </a:xfrm>
              <a:prstGeom prst="roundRect">
                <a:avLst/>
              </a:prstGeom>
              <a:noFill/>
              <a:ln w="38100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A27F77F8-5CF0-45D7-9F05-8714AD1CBA0A}"/>
                </a:ext>
              </a:extLst>
            </p:cNvPr>
            <p:cNvSpPr/>
            <p:nvPr/>
          </p:nvSpPr>
          <p:spPr>
            <a:xfrm>
              <a:off x="2139885" y="5275925"/>
              <a:ext cx="1348032" cy="6346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51EB14B-276F-427F-B064-B8A023368839}"/>
                </a:ext>
              </a:extLst>
            </p:cNvPr>
            <p:cNvSpPr/>
            <p:nvPr/>
          </p:nvSpPr>
          <p:spPr>
            <a:xfrm>
              <a:off x="4747967" y="4881570"/>
              <a:ext cx="1348032" cy="63468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43992560-DB88-4B33-9916-352B9575F3EC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 flipV="1">
              <a:off x="3487917" y="5198911"/>
              <a:ext cx="1260050" cy="394355"/>
            </a:xfrm>
            <a:prstGeom prst="straightConnector1">
              <a:avLst/>
            </a:prstGeom>
            <a:ln w="762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9292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HMMA</a:t>
            </a:r>
            <a:r>
              <a:rPr lang="zh-CN" altLang="en-US" dirty="0"/>
              <a:t>指令分析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1609253" y="5935289"/>
            <a:ext cx="8973493" cy="516257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单个 </a:t>
            </a:r>
            <a:r>
              <a:rPr lang="en-US" altLang="zh-CN" sz="2000" dirty="0" err="1"/>
              <a:t>ThreadGroup</a:t>
            </a:r>
            <a:r>
              <a:rPr lang="en-US" altLang="zh-CN" sz="2000" dirty="0"/>
              <a:t> </a:t>
            </a:r>
            <a:r>
              <a:rPr lang="zh-CN" altLang="en-US" sz="2000" dirty="0"/>
              <a:t>不能独立工作，独立工作的最小单位是 </a:t>
            </a:r>
            <a:r>
              <a:rPr lang="en-US" altLang="zh-CN" sz="2000" dirty="0"/>
              <a:t>Octet</a:t>
            </a:r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752E24-7259-4523-85E6-F4667B69F376}"/>
              </a:ext>
            </a:extLst>
          </p:cNvPr>
          <p:cNvSpPr/>
          <p:nvPr/>
        </p:nvSpPr>
        <p:spPr>
          <a:xfrm>
            <a:off x="302465" y="856211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计算过程</a:t>
            </a:r>
            <a:endParaRPr lang="zh-CN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52E6EA-4595-4DC9-9E64-24DEE69C59FC}"/>
              </a:ext>
            </a:extLst>
          </p:cNvPr>
          <p:cNvGrpSpPr/>
          <p:nvPr/>
        </p:nvGrpSpPr>
        <p:grpSpPr>
          <a:xfrm>
            <a:off x="2436123" y="1712421"/>
            <a:ext cx="7319751" cy="3740925"/>
            <a:chOff x="2431077" y="1571366"/>
            <a:chExt cx="7319751" cy="374092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F154913-C9B5-412D-ADAF-73134E3BF6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62128" y="1571366"/>
              <a:ext cx="4067743" cy="3715268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81EDF4ED-5064-42E8-8DDA-0438240B2D30}"/>
                </a:ext>
              </a:extLst>
            </p:cNvPr>
            <p:cNvSpPr/>
            <p:nvPr/>
          </p:nvSpPr>
          <p:spPr>
            <a:xfrm>
              <a:off x="4062128" y="1571366"/>
              <a:ext cx="2038919" cy="1864903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:a16="http://schemas.microsoft.com/office/drawing/2014/main" id="{2CC5F580-A9A4-4726-862E-36D1D7A68FC2}"/>
                </a:ext>
              </a:extLst>
            </p:cNvPr>
            <p:cNvSpPr/>
            <p:nvPr/>
          </p:nvSpPr>
          <p:spPr>
            <a:xfrm>
              <a:off x="6080858" y="3447388"/>
              <a:ext cx="2038919" cy="1864903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2FB2063-2EC8-471A-91D1-E115A445845F}"/>
                </a:ext>
              </a:extLst>
            </p:cNvPr>
            <p:cNvSpPr/>
            <p:nvPr/>
          </p:nvSpPr>
          <p:spPr>
            <a:xfrm>
              <a:off x="6085905" y="1581025"/>
              <a:ext cx="2038919" cy="1864903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7BBD2763-306A-4568-AE65-B341EE853139}"/>
                </a:ext>
              </a:extLst>
            </p:cNvPr>
            <p:cNvSpPr/>
            <p:nvPr/>
          </p:nvSpPr>
          <p:spPr>
            <a:xfrm>
              <a:off x="4066822" y="3447388"/>
              <a:ext cx="2038919" cy="1864903"/>
            </a:xfrm>
            <a:prstGeom prst="roundRect">
              <a:avLst/>
            </a:prstGeom>
            <a:noFill/>
            <a:ln w="3810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397FD09-6849-42EC-8DA4-48EE9C590EC0}"/>
                </a:ext>
              </a:extLst>
            </p:cNvPr>
            <p:cNvSpPr/>
            <p:nvPr/>
          </p:nvSpPr>
          <p:spPr>
            <a:xfrm>
              <a:off x="2436124" y="2292557"/>
              <a:ext cx="162095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Octet0</a:t>
              </a:r>
              <a:endParaRPr lang="zh-CN" alt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9E18538-2848-417B-8FFC-2D5E30F220C2}"/>
                </a:ext>
              </a:extLst>
            </p:cNvPr>
            <p:cNvSpPr/>
            <p:nvPr/>
          </p:nvSpPr>
          <p:spPr>
            <a:xfrm>
              <a:off x="8129871" y="2190310"/>
              <a:ext cx="162095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Octet2</a:t>
              </a:r>
              <a:endParaRPr lang="zh-CN" alt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3BB1E6C-96FE-41EC-A339-0C6075A8AD0F}"/>
                </a:ext>
              </a:extLst>
            </p:cNvPr>
            <p:cNvSpPr/>
            <p:nvPr/>
          </p:nvSpPr>
          <p:spPr>
            <a:xfrm>
              <a:off x="2431077" y="4113923"/>
              <a:ext cx="162095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Octet1</a:t>
              </a:r>
              <a:endParaRPr lang="zh-CN" alt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268573D-9766-40CC-B26C-101E6E4236D0}"/>
                </a:ext>
              </a:extLst>
            </p:cNvPr>
            <p:cNvSpPr/>
            <p:nvPr/>
          </p:nvSpPr>
          <p:spPr>
            <a:xfrm>
              <a:off x="8129871" y="4113922"/>
              <a:ext cx="1620957" cy="646331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CN" sz="36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Octet3</a:t>
              </a:r>
              <a:endParaRPr lang="zh-CN" altLang="en-US" sz="36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86725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HMMA</a:t>
            </a:r>
            <a:r>
              <a:rPr lang="zh-CN" altLang="en-US" dirty="0"/>
              <a:t>指令分析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852306" y="6187570"/>
            <a:ext cx="8973493" cy="476935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参考论文 </a:t>
            </a:r>
            <a:r>
              <a:rPr lang="en-US" altLang="zh-CN" sz="2000" dirty="0"/>
              <a:t>Modeling Deep Learning Accelerator Enabled GPUs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2EEDCA2-87B8-48DD-B74D-A82DE8D4081F}"/>
              </a:ext>
            </a:extLst>
          </p:cNvPr>
          <p:cNvSpPr/>
          <p:nvPr/>
        </p:nvSpPr>
        <p:spPr>
          <a:xfrm>
            <a:off x="302465" y="856211"/>
            <a:ext cx="2236510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计算过程</a:t>
            </a:r>
            <a:endParaRPr lang="zh-CN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D362C98-74BE-4BFF-91CF-15595D0BDD98}"/>
              </a:ext>
            </a:extLst>
          </p:cNvPr>
          <p:cNvGrpSpPr/>
          <p:nvPr/>
        </p:nvGrpSpPr>
        <p:grpSpPr>
          <a:xfrm>
            <a:off x="381095" y="1849161"/>
            <a:ext cx="11429810" cy="4028740"/>
            <a:chOff x="136879" y="1858587"/>
            <a:chExt cx="11429810" cy="402874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99DE6E35-B259-4B88-B016-F26083927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879" y="1860745"/>
              <a:ext cx="4462360" cy="402658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BD17954D-AA35-4D4B-ABE8-257713006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18"/>
            <a:stretch/>
          </p:blipFill>
          <p:spPr>
            <a:xfrm>
              <a:off x="4599238" y="1858587"/>
              <a:ext cx="6967451" cy="4028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4016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10975" y="13600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1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910974" y="25027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2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910973" y="47881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4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910974" y="3645431"/>
            <a:ext cx="697345" cy="697345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accent6"/>
                </a:solidFill>
                <a:latin typeface="+mn-ea"/>
              </a:rPr>
              <a:t>3</a:t>
            </a:r>
            <a:endParaRPr lang="zh-CN" altLang="en-US" sz="3200" dirty="0">
              <a:solidFill>
                <a:schemeClr val="accent6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15215" y="13600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数据准备</a:t>
            </a:r>
          </a:p>
        </p:txBody>
      </p:sp>
      <p:sp>
        <p:nvSpPr>
          <p:cNvPr id="8" name="矩形 7"/>
          <p:cNvSpPr/>
          <p:nvPr/>
        </p:nvSpPr>
        <p:spPr>
          <a:xfrm>
            <a:off x="5815214" y="25027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算子实现与前向传播</a:t>
            </a:r>
          </a:p>
        </p:txBody>
      </p:sp>
      <p:sp>
        <p:nvSpPr>
          <p:cNvPr id="9" name="矩形 8"/>
          <p:cNvSpPr/>
          <p:nvPr/>
        </p:nvSpPr>
        <p:spPr>
          <a:xfrm>
            <a:off x="5815215" y="36454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GPGPU</a:t>
            </a:r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模拟器</a:t>
            </a:r>
          </a:p>
        </p:txBody>
      </p:sp>
      <p:sp>
        <p:nvSpPr>
          <p:cNvPr id="10" name="矩形 9"/>
          <p:cNvSpPr/>
          <p:nvPr/>
        </p:nvSpPr>
        <p:spPr>
          <a:xfrm>
            <a:off x="5815214" y="4788131"/>
            <a:ext cx="5523345" cy="697345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chemeClr val="bg2">
                    <a:lumMod val="50000"/>
                  </a:schemeClr>
                </a:solidFill>
                <a:latin typeface="+mn-ea"/>
              </a:rPr>
              <a:t>总结分析</a:t>
            </a:r>
          </a:p>
        </p:txBody>
      </p:sp>
    </p:spTree>
    <p:extLst>
      <p:ext uri="{BB962C8B-B14F-4D97-AF65-F5344CB8AC3E}">
        <p14:creationId xmlns:p14="http://schemas.microsoft.com/office/powerpoint/2010/main" val="15275600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SASS</a:t>
            </a:r>
            <a:r>
              <a:rPr lang="zh-CN" altLang="en-US" dirty="0"/>
              <a:t>指令分析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314754" y="1187777"/>
            <a:ext cx="8441343" cy="856210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/>
              <a:t>借助 </a:t>
            </a:r>
            <a:r>
              <a:rPr lang="en-US" altLang="zh-CN" sz="2000" dirty="0" err="1"/>
              <a:t>NVBit</a:t>
            </a:r>
            <a:r>
              <a:rPr lang="en-US" altLang="zh-CN" sz="2000" dirty="0"/>
              <a:t> </a:t>
            </a:r>
            <a:r>
              <a:rPr lang="zh-CN" altLang="en-US" sz="2000" dirty="0"/>
              <a:t>工具中的 </a:t>
            </a:r>
            <a:r>
              <a:rPr lang="en-US" altLang="zh-CN" sz="2000" dirty="0" err="1"/>
              <a:t>record_reg_vals</a:t>
            </a:r>
            <a:r>
              <a:rPr lang="en-US" altLang="zh-CN" sz="2000" dirty="0"/>
              <a:t> </a:t>
            </a:r>
            <a:r>
              <a:rPr lang="zh-CN" altLang="en-US" sz="2000" dirty="0"/>
              <a:t>功能，将 </a:t>
            </a:r>
            <a:r>
              <a:rPr lang="en-US" altLang="zh-CN" sz="2000" dirty="0" err="1"/>
              <a:t>app.sass</a:t>
            </a:r>
            <a:r>
              <a:rPr lang="en-US" altLang="zh-CN" sz="2000" dirty="0"/>
              <a:t> </a:t>
            </a:r>
            <a:r>
              <a:rPr lang="zh-CN" altLang="en-US" sz="2000" dirty="0"/>
              <a:t>文件中涉及到的寄存器在计算过程中的值提取出来，以便于分析其逻辑。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9C68D7-359E-48E1-8894-6A68A0698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6097" y="1281792"/>
            <a:ext cx="3258005" cy="501084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5AE9651-E73F-4AC7-9A06-FF0A7DA91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6" y="2281288"/>
            <a:ext cx="7782890" cy="443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1285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SASS</a:t>
            </a:r>
            <a:r>
              <a:rPr lang="zh-CN" altLang="en-US" dirty="0"/>
              <a:t>指令分析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26D35F-288E-48CF-BB3E-A1D6E8E70431}"/>
              </a:ext>
            </a:extLst>
          </p:cNvPr>
          <p:cNvSpPr/>
          <p:nvPr/>
        </p:nvSpPr>
        <p:spPr>
          <a:xfrm>
            <a:off x="187665" y="856211"/>
            <a:ext cx="41440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SASS</a:t>
            </a:r>
            <a:r>
              <a:rPr lang="zh-CN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文件的逻辑</a:t>
            </a:r>
            <a:endParaRPr lang="zh-CN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内容占位符 16">
            <a:extLst>
              <a:ext uri="{FF2B5EF4-FFF2-40B4-BE49-F238E27FC236}">
                <a16:creationId xmlns:a16="http://schemas.microsoft.com/office/drawing/2014/main" id="{131B5D12-4BA9-4809-BDBA-76367BD25CF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90259" y="1564097"/>
            <a:ext cx="3239152" cy="497118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/>
              <a:t>指令文件的核心是 </a:t>
            </a:r>
            <a:r>
              <a:rPr lang="en-US" altLang="zh-CN" sz="2000" dirty="0"/>
              <a:t>4×4 </a:t>
            </a:r>
            <a:r>
              <a:rPr lang="zh-CN" altLang="en-US" sz="2000" dirty="0"/>
              <a:t>个 </a:t>
            </a:r>
            <a:r>
              <a:rPr lang="en-US" altLang="zh-CN" sz="2000" dirty="0"/>
              <a:t>HMMA </a:t>
            </a:r>
            <a:r>
              <a:rPr lang="zh-CN" altLang="en-US" sz="2000" dirty="0"/>
              <a:t>指令，用于计算出 </a:t>
            </a:r>
            <a:r>
              <a:rPr lang="en-US" altLang="zh-CN" sz="2000" dirty="0"/>
              <a:t>D=A×B+C</a:t>
            </a:r>
          </a:p>
          <a:p>
            <a:pPr>
              <a:lnSpc>
                <a:spcPct val="110000"/>
              </a:lnSpc>
            </a:pPr>
            <a:r>
              <a:rPr lang="zh-CN" altLang="en-US" sz="2000" dirty="0"/>
              <a:t>矩阵 </a:t>
            </a:r>
            <a:r>
              <a:rPr lang="en-US" altLang="zh-CN" sz="2000" dirty="0"/>
              <a:t>A </a:t>
            </a:r>
            <a:r>
              <a:rPr lang="zh-CN" altLang="en-US" sz="2000" dirty="0"/>
              <a:t>和 </a:t>
            </a:r>
            <a:r>
              <a:rPr lang="en-US" altLang="zh-CN" sz="2000" dirty="0"/>
              <a:t>B </a:t>
            </a:r>
            <a:r>
              <a:rPr lang="zh-CN" altLang="en-US" sz="2000" dirty="0"/>
              <a:t>是 </a:t>
            </a:r>
            <a:r>
              <a:rPr lang="en-US" altLang="zh-CN" sz="2000" dirty="0"/>
              <a:t>FP16</a:t>
            </a:r>
            <a:r>
              <a:rPr lang="zh-CN" altLang="en-US" sz="2000" dirty="0"/>
              <a:t>，一个 </a:t>
            </a:r>
            <a:r>
              <a:rPr lang="en-US" altLang="zh-CN" sz="2000" dirty="0"/>
              <a:t>SET </a:t>
            </a:r>
            <a:r>
              <a:rPr lang="zh-CN" altLang="en-US" sz="2000" dirty="0"/>
              <a:t>中一个线程加载 </a:t>
            </a:r>
            <a:r>
              <a:rPr lang="en-US" altLang="zh-CN" sz="2000" dirty="0"/>
              <a:t>4 </a:t>
            </a:r>
            <a:r>
              <a:rPr lang="zh-CN" altLang="en-US" sz="2000" dirty="0"/>
              <a:t>个元素，用两个相邻的寄存器保存</a:t>
            </a:r>
            <a:endParaRPr lang="en-US" altLang="zh-CN" sz="2000" dirty="0"/>
          </a:p>
          <a:p>
            <a:pPr>
              <a:lnSpc>
                <a:spcPct val="110000"/>
              </a:lnSpc>
            </a:pPr>
            <a:r>
              <a:rPr lang="zh-CN" altLang="en-US" sz="2000" dirty="0"/>
              <a:t>矩阵 </a:t>
            </a:r>
            <a:r>
              <a:rPr lang="en-US" altLang="zh-CN" sz="2000" dirty="0"/>
              <a:t>C </a:t>
            </a:r>
            <a:r>
              <a:rPr lang="zh-CN" altLang="en-US" sz="2000" dirty="0"/>
              <a:t>和 </a:t>
            </a:r>
            <a:r>
              <a:rPr lang="en-US" altLang="zh-CN" sz="2000" dirty="0"/>
              <a:t>D </a:t>
            </a:r>
            <a:r>
              <a:rPr lang="zh-CN" altLang="en-US" sz="2000" dirty="0"/>
              <a:t>是 </a:t>
            </a:r>
            <a:r>
              <a:rPr lang="en-US" altLang="zh-CN" sz="2000" dirty="0"/>
              <a:t>FP32</a:t>
            </a:r>
            <a:r>
              <a:rPr lang="zh-CN" altLang="en-US" sz="2000" dirty="0"/>
              <a:t>，相邻的两个元素由相邻的两个寄存器加载，一个 </a:t>
            </a:r>
            <a:r>
              <a:rPr lang="en-US" altLang="zh-CN" sz="2000" dirty="0" err="1"/>
              <a:t>ThreadGroup</a:t>
            </a:r>
            <a:r>
              <a:rPr lang="en-US" altLang="zh-CN" sz="2000" dirty="0"/>
              <a:t> </a:t>
            </a:r>
            <a:r>
              <a:rPr lang="zh-CN" altLang="en-US" sz="2000" dirty="0"/>
              <a:t>在一个 </a:t>
            </a:r>
            <a:r>
              <a:rPr lang="en-US" altLang="zh-CN" sz="2000" dirty="0"/>
              <a:t>STEP </a:t>
            </a:r>
            <a:r>
              <a:rPr lang="zh-CN" altLang="en-US" sz="2000" dirty="0"/>
              <a:t>中加载 </a:t>
            </a:r>
            <a:r>
              <a:rPr lang="en-US" altLang="zh-CN" sz="2000" dirty="0"/>
              <a:t>2×4 </a:t>
            </a:r>
            <a:r>
              <a:rPr lang="zh-CN" altLang="en-US" sz="2000" dirty="0"/>
              <a:t>的区域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BC948A-E1A0-4F07-8D12-2372105F1CAE}"/>
              </a:ext>
            </a:extLst>
          </p:cNvPr>
          <p:cNvGrpSpPr/>
          <p:nvPr/>
        </p:nvGrpSpPr>
        <p:grpSpPr>
          <a:xfrm>
            <a:off x="3832005" y="1564096"/>
            <a:ext cx="7969736" cy="4971183"/>
            <a:chOff x="5165980" y="1661832"/>
            <a:chExt cx="6494977" cy="4175306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402A6031-5B07-4227-92FD-F799808DB2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118"/>
            <a:stretch/>
          </p:blipFill>
          <p:spPr>
            <a:xfrm>
              <a:off x="5165980" y="1661832"/>
              <a:ext cx="6494977" cy="3755543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A7DF135-8127-4937-879F-C1FA546F6B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01650" y="4555198"/>
              <a:ext cx="2234061" cy="1281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8644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SASS</a:t>
            </a:r>
            <a:r>
              <a:rPr lang="zh-CN" altLang="en-US" dirty="0"/>
              <a:t>指令分析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226D35F-288E-48CF-BB3E-A1D6E8E70431}"/>
              </a:ext>
            </a:extLst>
          </p:cNvPr>
          <p:cNvSpPr/>
          <p:nvPr/>
        </p:nvSpPr>
        <p:spPr>
          <a:xfrm>
            <a:off x="187665" y="856211"/>
            <a:ext cx="414408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SASS</a:t>
            </a:r>
            <a:r>
              <a:rPr lang="zh-CN" altLang="en-US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文件的逻辑</a:t>
            </a:r>
            <a:endParaRPr lang="zh-CN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3" name="内容占位符 16">
            <a:extLst>
              <a:ext uri="{FF2B5EF4-FFF2-40B4-BE49-F238E27FC236}">
                <a16:creationId xmlns:a16="http://schemas.microsoft.com/office/drawing/2014/main" id="{131B5D12-4BA9-4809-BDBA-76367BD25CF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95340" y="1712421"/>
            <a:ext cx="11987136" cy="4895016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altLang="zh-CN" dirty="0"/>
              <a:t>HMMA </a:t>
            </a:r>
            <a:r>
              <a:rPr lang="zh-CN" altLang="en-US" dirty="0"/>
              <a:t>之外的指令所起的作用有如下几种：</a:t>
            </a:r>
            <a:endParaRPr lang="en-US" altLang="zh-CN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为一个寄存器的 </a:t>
            </a:r>
            <a:r>
              <a:rPr lang="en-US" altLang="zh-CN" sz="2000" dirty="0"/>
              <a:t>32 </a:t>
            </a:r>
            <a:r>
              <a:rPr lang="zh-CN" altLang="en-US" sz="2000" dirty="0"/>
              <a:t>个线程分配数值（偏置），使其加上地址后能从 </a:t>
            </a:r>
            <a:r>
              <a:rPr lang="en-US" altLang="zh-CN" sz="2000" dirty="0"/>
              <a:t>global memory </a:t>
            </a:r>
            <a:r>
              <a:rPr lang="zh-CN" altLang="en-US" sz="2000" dirty="0"/>
              <a:t>中加载数据</a:t>
            </a:r>
            <a:endParaRPr lang="en-US" altLang="zh-CN" sz="2000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将地址加载到寄存器</a:t>
            </a:r>
            <a:endParaRPr lang="en-US" altLang="zh-CN" sz="2000" dirty="0"/>
          </a:p>
          <a:p>
            <a:pPr lvl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根据地址将 </a:t>
            </a:r>
            <a:r>
              <a:rPr lang="en-US" altLang="zh-CN" sz="2000" dirty="0"/>
              <a:t>global memory </a:t>
            </a:r>
            <a:r>
              <a:rPr lang="zh-CN" altLang="en-US" sz="2000" dirty="0"/>
              <a:t>的值修改为寄存器值</a:t>
            </a:r>
            <a:endParaRPr lang="en-US" altLang="zh-CN" sz="2000" dirty="0"/>
          </a:p>
          <a:p>
            <a:pPr>
              <a:lnSpc>
                <a:spcPct val="11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04024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1"/>
          <p:cNvSpPr txBox="1">
            <a:spLocks/>
          </p:cNvSpPr>
          <p:nvPr/>
        </p:nvSpPr>
        <p:spPr>
          <a:xfrm>
            <a:off x="5943600" y="1908279"/>
            <a:ext cx="5467350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总结分析</a:t>
            </a:r>
          </a:p>
        </p:txBody>
      </p:sp>
    </p:spTree>
    <p:extLst>
      <p:ext uri="{BB962C8B-B14F-4D97-AF65-F5344CB8AC3E}">
        <p14:creationId xmlns:p14="http://schemas.microsoft.com/office/powerpoint/2010/main" val="36119363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推理结果对比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51B7E3-006A-425D-8EB4-67A0131B9C7F}"/>
              </a:ext>
            </a:extLst>
          </p:cNvPr>
          <p:cNvGrpSpPr/>
          <p:nvPr/>
        </p:nvGrpSpPr>
        <p:grpSpPr>
          <a:xfrm>
            <a:off x="6096000" y="1897079"/>
            <a:ext cx="4247508" cy="3325821"/>
            <a:chOff x="1460333" y="1737011"/>
            <a:chExt cx="2572064" cy="3325821"/>
          </a:xfrm>
        </p:grpSpPr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7ECB1597-6FC6-4396-9047-19D7BBB82A32}"/>
                </a:ext>
              </a:extLst>
            </p:cNvPr>
            <p:cNvSpPr txBox="1"/>
            <p:nvPr/>
          </p:nvSpPr>
          <p:spPr>
            <a:xfrm>
              <a:off x="1460334" y="2254884"/>
              <a:ext cx="2572063" cy="28079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比较前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100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张图片的 </a:t>
              </a: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Cuda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推理结果和 </a:t>
              </a: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onnxruntime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的标准运行结果。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计算二者的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L-2 Norm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，进行对比展示。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从图中可以看出二者的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L-2 Norm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相差很小，相对误差为               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56F3CC71-79AC-4F68-B4B7-36534933E955}"/>
                </a:ext>
              </a:extLst>
            </p:cNvPr>
            <p:cNvSpPr txBox="1"/>
            <p:nvPr/>
          </p:nvSpPr>
          <p:spPr>
            <a:xfrm>
              <a:off x="1460333" y="1737011"/>
              <a:ext cx="1789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+mn-ea"/>
                </a:rPr>
                <a:t>实验一推理结果对比</a:t>
              </a:r>
            </a:p>
          </p:txBody>
        </p:sp>
      </p:grp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8461829B-A238-41B9-A4C5-EB4959348C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4537941"/>
              </p:ext>
            </p:extLst>
          </p:nvPr>
        </p:nvGraphicFramePr>
        <p:xfrm>
          <a:off x="754189" y="1277648"/>
          <a:ext cx="4247506" cy="5147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8BF9913-DC8A-485D-8CA8-6B676F45A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6383612"/>
              </p:ext>
            </p:extLst>
          </p:nvPr>
        </p:nvGraphicFramePr>
        <p:xfrm>
          <a:off x="8723491" y="4747507"/>
          <a:ext cx="1366756" cy="4753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" name="Equation" r:id="rId4" imgW="583920" imgH="203040" progId="Equation.DSMT4">
                  <p:embed/>
                </p:oleObj>
              </mc:Choice>
              <mc:Fallback>
                <p:oleObj name="Equation" r:id="rId4" imgW="58392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723491" y="4747507"/>
                        <a:ext cx="1366756" cy="4753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D445FDFD-E530-44F3-9CDC-B2CB2D0C4E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058" b="15972"/>
          <a:stretch/>
        </p:blipFill>
        <p:spPr>
          <a:xfrm>
            <a:off x="5001695" y="5370980"/>
            <a:ext cx="6816970" cy="10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303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推理结果对比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151B7E3-006A-425D-8EB4-67A0131B9C7F}"/>
              </a:ext>
            </a:extLst>
          </p:cNvPr>
          <p:cNvGrpSpPr/>
          <p:nvPr/>
        </p:nvGrpSpPr>
        <p:grpSpPr>
          <a:xfrm>
            <a:off x="6096000" y="1623696"/>
            <a:ext cx="4247508" cy="3787486"/>
            <a:chOff x="1460333" y="1737011"/>
            <a:chExt cx="2572064" cy="3787486"/>
          </a:xfrm>
        </p:grpSpPr>
        <p:sp>
          <p:nvSpPr>
            <p:cNvPr id="7" name="TextBox 23">
              <a:extLst>
                <a:ext uri="{FF2B5EF4-FFF2-40B4-BE49-F238E27FC236}">
                  <a16:creationId xmlns:a16="http://schemas.microsoft.com/office/drawing/2014/main" id="{7ECB1597-6FC6-4396-9047-19D7BBB82A32}"/>
                </a:ext>
              </a:extLst>
            </p:cNvPr>
            <p:cNvSpPr txBox="1"/>
            <p:nvPr/>
          </p:nvSpPr>
          <p:spPr>
            <a:xfrm>
              <a:off x="1460334" y="2254884"/>
              <a:ext cx="2572063" cy="32696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比较前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10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张图片使用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GPU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模拟器计算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GEMM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的推理结果和 </a:t>
              </a:r>
              <a:r>
                <a:rPr lang="en-US" altLang="zh-CN"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onnxruntime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的标准运行结果。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计算二者的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L-2 Norm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，进行对比展示。</a:t>
              </a:r>
              <a:endPara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从图中可以看出二者的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L-2 Norm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+mn-ea"/>
                  <a:sym typeface="+mn-lt"/>
                </a:rPr>
                <a:t>相差很小，相对误差为               </a:t>
              </a:r>
            </a:p>
          </p:txBody>
        </p:sp>
        <p:sp>
          <p:nvSpPr>
            <p:cNvPr id="8" name="TextBox 24">
              <a:extLst>
                <a:ext uri="{FF2B5EF4-FFF2-40B4-BE49-F238E27FC236}">
                  <a16:creationId xmlns:a16="http://schemas.microsoft.com/office/drawing/2014/main" id="{56F3CC71-79AC-4F68-B4B7-36534933E955}"/>
                </a:ext>
              </a:extLst>
            </p:cNvPr>
            <p:cNvSpPr txBox="1"/>
            <p:nvPr/>
          </p:nvSpPr>
          <p:spPr>
            <a:xfrm>
              <a:off x="1460333" y="1737011"/>
              <a:ext cx="178918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sym typeface="+mn-ea"/>
                </a:rPr>
                <a:t>实验二推理结果对比</a:t>
              </a:r>
            </a:p>
          </p:txBody>
        </p:sp>
      </p:grp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8461829B-A238-41B9-A4C5-EB4959348C8B}"/>
              </a:ext>
            </a:extLst>
          </p:cNvPr>
          <p:cNvGraphicFramePr/>
          <p:nvPr/>
        </p:nvGraphicFramePr>
        <p:xfrm>
          <a:off x="754189" y="1277648"/>
          <a:ext cx="4247506" cy="51477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8BF9913-DC8A-485D-8CA8-6B676F45A30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0980783"/>
              </p:ext>
            </p:extLst>
          </p:nvPr>
        </p:nvGraphicFramePr>
        <p:xfrm>
          <a:off x="8811296" y="4918935"/>
          <a:ext cx="1039812" cy="41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Equation" r:id="rId4" imgW="444240" imgH="177480" progId="Equation.DSMT4">
                  <p:embed/>
                </p:oleObj>
              </mc:Choice>
              <mc:Fallback>
                <p:oleObj name="Equation" r:id="rId4" imgW="444240" imgH="177480" progId="Equation.DSMT4">
                  <p:embed/>
                  <p:pic>
                    <p:nvPicPr>
                      <p:cNvPr id="2" name="对象 1">
                        <a:extLst>
                          <a:ext uri="{FF2B5EF4-FFF2-40B4-BE49-F238E27FC236}">
                            <a16:creationId xmlns:a16="http://schemas.microsoft.com/office/drawing/2014/main" id="{A8BF9913-DC8A-485D-8CA8-6B676F45A30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811296" y="4918935"/>
                        <a:ext cx="1039812" cy="414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D445FDFD-E530-44F3-9CDC-B2CB2D0C4E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2058" b="15972"/>
          <a:stretch/>
        </p:blipFill>
        <p:spPr>
          <a:xfrm>
            <a:off x="5001695" y="5370980"/>
            <a:ext cx="6816970" cy="105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03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 txBox="1">
            <a:spLocks/>
          </p:cNvSpPr>
          <p:nvPr/>
        </p:nvSpPr>
        <p:spPr>
          <a:xfrm>
            <a:off x="0" y="1572999"/>
            <a:ext cx="12192000" cy="1332761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  <p:txBody>
          <a:bodyPr vert="horz" lIns="144000" tIns="144000" rIns="144000" bIns="14400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9600" spc="300" dirty="0"/>
              <a:t>谢谢大家</a:t>
            </a:r>
          </a:p>
        </p:txBody>
      </p:sp>
    </p:spTree>
    <p:extLst>
      <p:ext uri="{BB962C8B-B14F-4D97-AF65-F5344CB8AC3E}">
        <p14:creationId xmlns:p14="http://schemas.microsoft.com/office/powerpoint/2010/main" val="358970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推理优化</a:t>
            </a:r>
            <a:r>
              <a:rPr lang="en-US" altLang="zh-CN" dirty="0"/>
              <a:t>——</a:t>
            </a:r>
            <a:r>
              <a:rPr lang="zh-CN" altLang="en-US" dirty="0"/>
              <a:t>整体流程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0890DAA0-3E10-4553-8C8F-A48306888537}"/>
              </a:ext>
            </a:extLst>
          </p:cNvPr>
          <p:cNvSpPr/>
          <p:nvPr/>
        </p:nvSpPr>
        <p:spPr>
          <a:xfrm>
            <a:off x="798994" y="3429000"/>
            <a:ext cx="2334827" cy="4705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ResNet18 </a:t>
            </a:r>
            <a:r>
              <a:rPr lang="zh-CN" altLang="en-US" dirty="0"/>
              <a:t>推理优化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7B65F3AA-7E9F-4EDE-A7C5-56CEB16F8C88}"/>
              </a:ext>
            </a:extLst>
          </p:cNvPr>
          <p:cNvSpPr/>
          <p:nvPr/>
        </p:nvSpPr>
        <p:spPr>
          <a:xfrm>
            <a:off x="3453416" y="1129682"/>
            <a:ext cx="2068498" cy="71909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数据准备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F8585C29-14BD-4F14-A005-FC565408B6EC}"/>
              </a:ext>
            </a:extLst>
          </p:cNvPr>
          <p:cNvSpPr/>
          <p:nvPr/>
        </p:nvSpPr>
        <p:spPr>
          <a:xfrm>
            <a:off x="4172508" y="3935024"/>
            <a:ext cx="2068498" cy="71909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Cuda</a:t>
            </a:r>
            <a:r>
              <a:rPr lang="en-US" altLang="zh-CN" dirty="0"/>
              <a:t> kernel</a:t>
            </a:r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B01689B-9D6D-4F82-BD52-320BAA5EA1C6}"/>
              </a:ext>
            </a:extLst>
          </p:cNvPr>
          <p:cNvSpPr/>
          <p:nvPr/>
        </p:nvSpPr>
        <p:spPr>
          <a:xfrm>
            <a:off x="3400151" y="5741630"/>
            <a:ext cx="2068498" cy="71909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对比实验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BBE3475-C35A-4A9B-8742-242B836FF256}"/>
              </a:ext>
            </a:extLst>
          </p:cNvPr>
          <p:cNvCxnSpPr>
            <a:cxnSpLocks/>
            <a:stCxn id="8" idx="6"/>
          </p:cNvCxnSpPr>
          <p:nvPr/>
        </p:nvCxnSpPr>
        <p:spPr>
          <a:xfrm flipV="1">
            <a:off x="5521914" y="1331649"/>
            <a:ext cx="648069" cy="1575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43EB399-EA38-469B-AA37-1D8EADA0EFF2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5521914" y="1489228"/>
            <a:ext cx="612558" cy="203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9EEB0CF0-3D32-4AC6-AD53-CB3F6598A882}"/>
              </a:ext>
            </a:extLst>
          </p:cNvPr>
          <p:cNvSpPr txBox="1"/>
          <p:nvPr/>
        </p:nvSpPr>
        <p:spPr>
          <a:xfrm>
            <a:off x="6184783" y="1065164"/>
            <a:ext cx="247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输入数据 </a:t>
            </a:r>
            <a:r>
              <a:rPr lang="en-US" altLang="zh-CN" dirty="0"/>
              <a:t>(ImageNet)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18FEAAA-7FEF-47A4-9F77-5247D303FB5E}"/>
              </a:ext>
            </a:extLst>
          </p:cNvPr>
          <p:cNvSpPr txBox="1"/>
          <p:nvPr/>
        </p:nvSpPr>
        <p:spPr>
          <a:xfrm>
            <a:off x="6184783" y="1577457"/>
            <a:ext cx="247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模型参数 </a:t>
            </a:r>
            <a:r>
              <a:rPr lang="en-US" altLang="zh-CN" dirty="0"/>
              <a:t>(</a:t>
            </a:r>
            <a:r>
              <a:rPr lang="en-US" altLang="zh-CN" dirty="0" err="1"/>
              <a:t>onnx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0D3530FD-F37A-4FE4-A8B8-8C17C34E810F}"/>
              </a:ext>
            </a:extLst>
          </p:cNvPr>
          <p:cNvSpPr/>
          <p:nvPr/>
        </p:nvSpPr>
        <p:spPr>
          <a:xfrm>
            <a:off x="4200621" y="2281524"/>
            <a:ext cx="2068498" cy="719091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网络拓扑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88DF9AE-FD22-4C8C-B7B4-D8AFE9BC4C79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6269119" y="2463063"/>
            <a:ext cx="664345" cy="1780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1A7B0AA-4B34-4A0F-801D-C553D761B66E}"/>
              </a:ext>
            </a:extLst>
          </p:cNvPr>
          <p:cNvCxnSpPr>
            <a:cxnSpLocks/>
            <a:stCxn id="22" idx="6"/>
          </p:cNvCxnSpPr>
          <p:nvPr/>
        </p:nvCxnSpPr>
        <p:spPr>
          <a:xfrm>
            <a:off x="6269119" y="2641070"/>
            <a:ext cx="664345" cy="1815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D60AD1C8-F301-462B-901D-6C0B0674975F}"/>
              </a:ext>
            </a:extLst>
          </p:cNvPr>
          <p:cNvSpPr txBox="1"/>
          <p:nvPr/>
        </p:nvSpPr>
        <p:spPr>
          <a:xfrm>
            <a:off x="6991167" y="2216173"/>
            <a:ext cx="343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 </a:t>
            </a:r>
            <a:r>
              <a:rPr lang="en-US" altLang="zh-CN" dirty="0" err="1"/>
              <a:t>netron.app</a:t>
            </a:r>
            <a:r>
              <a:rPr lang="en-US" altLang="zh-CN" dirty="0"/>
              <a:t> </a:t>
            </a:r>
            <a:r>
              <a:rPr lang="zh-CN" altLang="en-US" dirty="0"/>
              <a:t>解析模型结构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ED4AFC9-CCB0-4920-BD73-50179142F933}"/>
              </a:ext>
            </a:extLst>
          </p:cNvPr>
          <p:cNvSpPr txBox="1"/>
          <p:nvPr/>
        </p:nvSpPr>
        <p:spPr>
          <a:xfrm>
            <a:off x="6991167" y="2728466"/>
            <a:ext cx="32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 </a:t>
            </a:r>
            <a:r>
              <a:rPr lang="en-US" altLang="zh-CN" dirty="0"/>
              <a:t>C++ 11 </a:t>
            </a:r>
            <a:r>
              <a:rPr lang="zh-CN" altLang="en-US" dirty="0"/>
              <a:t>实现网络拓扑</a:t>
            </a: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B1806D-F187-4BEF-AE2D-01BE2688BBCD}"/>
              </a:ext>
            </a:extLst>
          </p:cNvPr>
          <p:cNvCxnSpPr>
            <a:cxnSpLocks/>
            <a:stCxn id="12" idx="6"/>
            <a:endCxn id="39" idx="2"/>
          </p:cNvCxnSpPr>
          <p:nvPr/>
        </p:nvCxnSpPr>
        <p:spPr>
          <a:xfrm flipV="1">
            <a:off x="6241006" y="4277850"/>
            <a:ext cx="1357545" cy="167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588914A7-BF1A-485E-9A73-1F76FEA409DF}"/>
              </a:ext>
            </a:extLst>
          </p:cNvPr>
          <p:cNvSpPr txBox="1"/>
          <p:nvPr/>
        </p:nvSpPr>
        <p:spPr>
          <a:xfrm>
            <a:off x="6387611" y="3916878"/>
            <a:ext cx="115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算子实现</a:t>
            </a: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0099AA1F-3A7E-4208-ADCD-DC9982F0B974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7670551" y="3475118"/>
            <a:ext cx="1332890" cy="802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7AF52936-BA20-4A1A-9A68-7267B7FF9DD4}"/>
              </a:ext>
            </a:extLst>
          </p:cNvPr>
          <p:cNvSpPr/>
          <p:nvPr/>
        </p:nvSpPr>
        <p:spPr>
          <a:xfrm>
            <a:off x="7598551" y="4241850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9490B669-EE94-41D4-BAF1-EDF683C35BDA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7670551" y="3871622"/>
            <a:ext cx="1332890" cy="406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84C8F7ED-F4FD-48ED-ADA2-EAA9D7CB1A2C}"/>
              </a:ext>
            </a:extLst>
          </p:cNvPr>
          <p:cNvCxnSpPr>
            <a:cxnSpLocks/>
            <a:stCxn id="39" idx="6"/>
          </p:cNvCxnSpPr>
          <p:nvPr/>
        </p:nvCxnSpPr>
        <p:spPr>
          <a:xfrm flipV="1">
            <a:off x="7670551" y="4241852"/>
            <a:ext cx="1332890" cy="35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C3D20780-6233-4861-BCEF-E246CB09F1AB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7670551" y="4277850"/>
            <a:ext cx="1332890" cy="390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D182FA07-4AB7-46C5-8591-3244E237E8D9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7670551" y="4277850"/>
            <a:ext cx="1332890" cy="7947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6923B93-482D-4698-AF83-F29DE5DAA383}"/>
              </a:ext>
            </a:extLst>
          </p:cNvPr>
          <p:cNvCxnSpPr>
            <a:cxnSpLocks/>
            <a:stCxn id="39" idx="6"/>
          </p:cNvCxnSpPr>
          <p:nvPr/>
        </p:nvCxnSpPr>
        <p:spPr>
          <a:xfrm>
            <a:off x="7670551" y="4277850"/>
            <a:ext cx="1332890" cy="1191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679A5B14-54DE-4A1B-AD3A-678DB2C7D8F8}"/>
              </a:ext>
            </a:extLst>
          </p:cNvPr>
          <p:cNvSpPr txBox="1"/>
          <p:nvPr/>
        </p:nvSpPr>
        <p:spPr>
          <a:xfrm>
            <a:off x="9003441" y="3194049"/>
            <a:ext cx="32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Conv</a:t>
            </a:r>
            <a:endParaRPr lang="zh-CN" altLang="en-US" dirty="0"/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79B34E33-3119-4B6A-A989-20B3401C7663}"/>
              </a:ext>
            </a:extLst>
          </p:cNvPr>
          <p:cNvSpPr txBox="1"/>
          <p:nvPr/>
        </p:nvSpPr>
        <p:spPr>
          <a:xfrm>
            <a:off x="9003441" y="3590553"/>
            <a:ext cx="32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ReLU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EC3DC10-2D6B-48C8-811A-F77FAF5BDAC2}"/>
              </a:ext>
            </a:extLst>
          </p:cNvPr>
          <p:cNvSpPr txBox="1"/>
          <p:nvPr/>
        </p:nvSpPr>
        <p:spPr>
          <a:xfrm>
            <a:off x="9003441" y="4013477"/>
            <a:ext cx="32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MaxPool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DE3A73EF-1B77-44FF-99F0-A759556FD838}"/>
              </a:ext>
            </a:extLst>
          </p:cNvPr>
          <p:cNvSpPr txBox="1"/>
          <p:nvPr/>
        </p:nvSpPr>
        <p:spPr>
          <a:xfrm>
            <a:off x="9003441" y="4391546"/>
            <a:ext cx="32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Add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5C0F6E8D-C77D-47CD-97AC-F63BD4155144}"/>
              </a:ext>
            </a:extLst>
          </p:cNvPr>
          <p:cNvSpPr txBox="1"/>
          <p:nvPr/>
        </p:nvSpPr>
        <p:spPr>
          <a:xfrm>
            <a:off x="9003441" y="4805438"/>
            <a:ext cx="32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GlobalAveragePool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9A7A55C-6A86-4D60-87DE-97C106339162}"/>
              </a:ext>
            </a:extLst>
          </p:cNvPr>
          <p:cNvSpPr txBox="1"/>
          <p:nvPr/>
        </p:nvSpPr>
        <p:spPr>
          <a:xfrm>
            <a:off x="9003441" y="5240755"/>
            <a:ext cx="3243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Linear</a:t>
            </a:r>
            <a:endParaRPr lang="zh-CN" altLang="en-US" dirty="0"/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DCD27846-E9A3-48D4-BDD7-143541C41B1A}"/>
              </a:ext>
            </a:extLst>
          </p:cNvPr>
          <p:cNvCxnSpPr>
            <a:cxnSpLocks/>
            <a:stCxn id="13" idx="6"/>
          </p:cNvCxnSpPr>
          <p:nvPr/>
        </p:nvCxnSpPr>
        <p:spPr>
          <a:xfrm>
            <a:off x="5468649" y="6101176"/>
            <a:ext cx="612558" cy="2287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0D54BB7-60CD-4C46-A441-B50D176A5435}"/>
              </a:ext>
            </a:extLst>
          </p:cNvPr>
          <p:cNvCxnSpPr>
            <a:cxnSpLocks/>
            <a:stCxn id="13" idx="6"/>
          </p:cNvCxnSpPr>
          <p:nvPr/>
        </p:nvCxnSpPr>
        <p:spPr>
          <a:xfrm flipV="1">
            <a:off x="5468649" y="5970390"/>
            <a:ext cx="612558" cy="1307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57C910A7-1D4C-4BCD-8EAD-CC75FB7B1021}"/>
              </a:ext>
            </a:extLst>
          </p:cNvPr>
          <p:cNvSpPr txBox="1"/>
          <p:nvPr/>
        </p:nvSpPr>
        <p:spPr>
          <a:xfrm>
            <a:off x="6140397" y="5656220"/>
            <a:ext cx="446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 </a:t>
            </a:r>
            <a:r>
              <a:rPr lang="en-US" altLang="zh-CN" dirty="0" err="1"/>
              <a:t>onnxruntime</a:t>
            </a:r>
            <a:r>
              <a:rPr lang="en-US" altLang="zh-CN" dirty="0"/>
              <a:t> </a:t>
            </a:r>
            <a:r>
              <a:rPr lang="zh-CN" altLang="en-US" dirty="0"/>
              <a:t>作为 </a:t>
            </a:r>
            <a:r>
              <a:rPr lang="en-US" altLang="zh-CN" dirty="0"/>
              <a:t>baseline </a:t>
            </a:r>
            <a:r>
              <a:rPr lang="zh-CN" altLang="en-US" dirty="0"/>
              <a:t>计算推理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08B220BC-3E92-41FC-BB7C-76600188007C}"/>
              </a:ext>
            </a:extLst>
          </p:cNvPr>
          <p:cNvSpPr txBox="1"/>
          <p:nvPr/>
        </p:nvSpPr>
        <p:spPr>
          <a:xfrm>
            <a:off x="6131517" y="6164405"/>
            <a:ext cx="4699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用自己写的 </a:t>
            </a:r>
            <a:r>
              <a:rPr lang="en-US" altLang="zh-CN" dirty="0" err="1"/>
              <a:t>Cuda</a:t>
            </a:r>
            <a:r>
              <a:rPr lang="en-US" altLang="zh-CN" dirty="0"/>
              <a:t> kernel </a:t>
            </a:r>
            <a:r>
              <a:rPr lang="zh-CN" altLang="en-US" dirty="0"/>
              <a:t>计算推理</a:t>
            </a:r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20BB5785-20A5-4000-BE1F-282583CD5857}"/>
              </a:ext>
            </a:extLst>
          </p:cNvPr>
          <p:cNvCxnSpPr>
            <a:cxnSpLocks/>
            <a:stCxn id="5" idx="0"/>
            <a:endCxn id="8" idx="3"/>
          </p:cNvCxnSpPr>
          <p:nvPr/>
        </p:nvCxnSpPr>
        <p:spPr>
          <a:xfrm flipV="1">
            <a:off x="1966408" y="1743465"/>
            <a:ext cx="1789933" cy="1685535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7237E63A-8900-4E30-A63C-EE4F36E64421}"/>
              </a:ext>
            </a:extLst>
          </p:cNvPr>
          <p:cNvCxnSpPr>
            <a:cxnSpLocks/>
            <a:stCxn id="5" idx="2"/>
            <a:endCxn id="13" idx="1"/>
          </p:cNvCxnSpPr>
          <p:nvPr/>
        </p:nvCxnSpPr>
        <p:spPr>
          <a:xfrm>
            <a:off x="1966408" y="3899516"/>
            <a:ext cx="1736668" cy="1947422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99179ACB-58E9-42F8-86AB-A3187663E7E2}"/>
              </a:ext>
            </a:extLst>
          </p:cNvPr>
          <p:cNvCxnSpPr>
            <a:cxnSpLocks/>
            <a:stCxn id="5" idx="3"/>
            <a:endCxn id="22" idx="3"/>
          </p:cNvCxnSpPr>
          <p:nvPr/>
        </p:nvCxnSpPr>
        <p:spPr>
          <a:xfrm flipV="1">
            <a:off x="3133821" y="2895307"/>
            <a:ext cx="1369725" cy="768951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DA88F619-A90D-4347-B1D1-28EEB396E432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>
            <a:off x="3133821" y="3664258"/>
            <a:ext cx="1341612" cy="376074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星形: 五角 2">
            <a:extLst>
              <a:ext uri="{FF2B5EF4-FFF2-40B4-BE49-F238E27FC236}">
                <a16:creationId xmlns:a16="http://schemas.microsoft.com/office/drawing/2014/main" id="{011F6D18-C408-4BF9-BC07-BC274A107CB3}"/>
              </a:ext>
            </a:extLst>
          </p:cNvPr>
          <p:cNvSpPr/>
          <p:nvPr/>
        </p:nvSpPr>
        <p:spPr>
          <a:xfrm>
            <a:off x="9722773" y="3194049"/>
            <a:ext cx="326201" cy="321473"/>
          </a:xfrm>
          <a:prstGeom prst="star5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633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GPGPU</a:t>
            </a:r>
            <a:r>
              <a:rPr lang="zh-CN" altLang="en-US" dirty="0"/>
              <a:t>模拟器</a:t>
            </a:r>
            <a:r>
              <a:rPr lang="en-US" altLang="zh-CN" dirty="0"/>
              <a:t>——</a:t>
            </a:r>
            <a:r>
              <a:rPr lang="zh-CN" altLang="en-US" dirty="0"/>
              <a:t>整体流程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81E1734-404E-4AA7-A44F-0AD221B91DAA}"/>
              </a:ext>
            </a:extLst>
          </p:cNvPr>
          <p:cNvSpPr/>
          <p:nvPr/>
        </p:nvSpPr>
        <p:spPr>
          <a:xfrm>
            <a:off x="4898796" y="956326"/>
            <a:ext cx="2394408" cy="619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HMMA</a:t>
            </a:r>
            <a:r>
              <a:rPr lang="zh-CN" altLang="en-US" dirty="0"/>
              <a:t>指令分析</a:t>
            </a: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DFB349ED-F408-44EA-AC64-6E9D62533572}"/>
              </a:ext>
            </a:extLst>
          </p:cNvPr>
          <p:cNvSpPr/>
          <p:nvPr/>
        </p:nvSpPr>
        <p:spPr>
          <a:xfrm>
            <a:off x="4450801" y="2092712"/>
            <a:ext cx="3290398" cy="725902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</a:t>
            </a:r>
            <a:r>
              <a:rPr lang="en-US" altLang="zh-CN" dirty="0"/>
              <a:t>SASS</a:t>
            </a:r>
            <a:r>
              <a:rPr lang="zh-CN" altLang="en-US" dirty="0"/>
              <a:t>指令实现</a:t>
            </a:r>
            <a:r>
              <a:rPr lang="en-US" altLang="zh-CN" dirty="0"/>
              <a:t>WMMA</a:t>
            </a:r>
            <a:endParaRPr lang="zh-CN" altLang="en-US" dirty="0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56389A0B-7AAB-438F-BA75-553A74BBADE8}"/>
              </a:ext>
            </a:extLst>
          </p:cNvPr>
          <p:cNvSpPr/>
          <p:nvPr/>
        </p:nvSpPr>
        <p:spPr>
          <a:xfrm>
            <a:off x="4450801" y="3335915"/>
            <a:ext cx="3290398" cy="725902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</a:t>
            </a:r>
            <a:r>
              <a:rPr lang="en-US" altLang="zh-CN" dirty="0"/>
              <a:t>WMMA</a:t>
            </a:r>
            <a:r>
              <a:rPr lang="zh-CN" altLang="en-US" dirty="0"/>
              <a:t>实现</a:t>
            </a:r>
            <a:r>
              <a:rPr lang="en-US" altLang="zh-CN" dirty="0"/>
              <a:t>GEMM</a:t>
            </a:r>
            <a:endParaRPr lang="zh-CN" altLang="en-US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7F2D9C07-D96F-43B8-8301-794E35A08BD5}"/>
              </a:ext>
            </a:extLst>
          </p:cNvPr>
          <p:cNvSpPr/>
          <p:nvPr/>
        </p:nvSpPr>
        <p:spPr>
          <a:xfrm>
            <a:off x="4450801" y="4579119"/>
            <a:ext cx="3290398" cy="725902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</a:t>
            </a:r>
            <a:r>
              <a:rPr lang="en-US" altLang="zh-CN" dirty="0"/>
              <a:t>GEMM</a:t>
            </a:r>
            <a:r>
              <a:rPr lang="zh-CN" altLang="en-US" dirty="0"/>
              <a:t>重写</a:t>
            </a:r>
            <a:r>
              <a:rPr lang="en-US" altLang="zh-CN" dirty="0" err="1"/>
              <a:t>ResNet</a:t>
            </a:r>
            <a:r>
              <a:rPr lang="zh-CN" altLang="en-US" dirty="0"/>
              <a:t>中的</a:t>
            </a:r>
            <a:r>
              <a:rPr lang="en-US" altLang="zh-CN" dirty="0"/>
              <a:t>conv</a:t>
            </a:r>
            <a:endParaRPr lang="zh-CN" altLang="en-US" dirty="0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B0825AD5-A7FE-4C82-BC87-002BD39CDAC3}"/>
              </a:ext>
            </a:extLst>
          </p:cNvPr>
          <p:cNvSpPr/>
          <p:nvPr/>
        </p:nvSpPr>
        <p:spPr>
          <a:xfrm>
            <a:off x="4450801" y="5822323"/>
            <a:ext cx="3290398" cy="725902"/>
          </a:xfrm>
          <a:prstGeom prst="ellipse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推理</a:t>
            </a:r>
            <a:r>
              <a:rPr lang="en-US" altLang="zh-CN" dirty="0"/>
              <a:t>10</a:t>
            </a:r>
            <a:r>
              <a:rPr lang="zh-CN" altLang="en-US" dirty="0"/>
              <a:t>张图片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CE13B39C-1A7F-4988-AC68-7E0434D5B1B7}"/>
              </a:ext>
            </a:extLst>
          </p:cNvPr>
          <p:cNvCxnSpPr>
            <a:cxnSpLocks/>
            <a:stCxn id="4" idx="2"/>
            <a:endCxn id="41" idx="0"/>
          </p:cNvCxnSpPr>
          <p:nvPr/>
        </p:nvCxnSpPr>
        <p:spPr>
          <a:xfrm>
            <a:off x="6096000" y="1575410"/>
            <a:ext cx="0" cy="517302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8E3D361B-DAF4-4A03-922B-A4F69067E7FF}"/>
              </a:ext>
            </a:extLst>
          </p:cNvPr>
          <p:cNvCxnSpPr>
            <a:cxnSpLocks/>
            <a:stCxn id="41" idx="4"/>
            <a:endCxn id="42" idx="0"/>
          </p:cNvCxnSpPr>
          <p:nvPr/>
        </p:nvCxnSpPr>
        <p:spPr>
          <a:xfrm>
            <a:off x="6096000" y="2818614"/>
            <a:ext cx="0" cy="517301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B1443788-522D-4C61-BC65-ED01A94FC4AC}"/>
              </a:ext>
            </a:extLst>
          </p:cNvPr>
          <p:cNvCxnSpPr>
            <a:cxnSpLocks/>
            <a:stCxn id="42" idx="4"/>
            <a:endCxn id="43" idx="0"/>
          </p:cNvCxnSpPr>
          <p:nvPr/>
        </p:nvCxnSpPr>
        <p:spPr>
          <a:xfrm>
            <a:off x="6096000" y="4061817"/>
            <a:ext cx="0" cy="517302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CB70003-9549-49C0-A25A-A18627C715D1}"/>
              </a:ext>
            </a:extLst>
          </p:cNvPr>
          <p:cNvCxnSpPr>
            <a:cxnSpLocks/>
            <a:stCxn id="43" idx="4"/>
            <a:endCxn id="44" idx="0"/>
          </p:cNvCxnSpPr>
          <p:nvPr/>
        </p:nvCxnSpPr>
        <p:spPr>
          <a:xfrm>
            <a:off x="6096000" y="5305021"/>
            <a:ext cx="0" cy="517302"/>
          </a:xfrm>
          <a:prstGeom prst="straightConnector1">
            <a:avLst/>
          </a:prstGeom>
          <a:ln w="38100">
            <a:solidFill>
              <a:srgbClr val="959DB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9582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>
            <a:spLocks noGrp="1"/>
          </p:cNvSpPr>
          <p:nvPr>
            <p:ph type="body" sz="quarter" idx="4294967295" hasCustomPrompt="1"/>
          </p:nvPr>
        </p:nvSpPr>
        <p:spPr>
          <a:xfrm>
            <a:off x="5943600" y="1908279"/>
            <a:ext cx="5467350" cy="1638300"/>
          </a:xfrm>
        </p:spPr>
        <p:txBody>
          <a:bodyPr lIns="144000" tIns="144000" rIns="144000" bIns="144000" anchor="ctr" anchorCtr="0">
            <a:normAutofit/>
          </a:bodyPr>
          <a:lstStyle>
            <a:lvl1pPr marL="0" indent="0" algn="ctr">
              <a:lnSpc>
                <a:spcPct val="100000"/>
              </a:lnSpc>
              <a:buNone/>
              <a:defRPr sz="6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数据准备</a:t>
            </a:r>
          </a:p>
        </p:txBody>
      </p:sp>
    </p:spTree>
    <p:extLst>
      <p:ext uri="{BB962C8B-B14F-4D97-AF65-F5344CB8AC3E}">
        <p14:creationId xmlns:p14="http://schemas.microsoft.com/office/powerpoint/2010/main" val="15800390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模型参数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神经网络模型以 </a:t>
            </a:r>
            <a:r>
              <a:rPr lang="en-US" altLang="zh-CN" sz="2400" dirty="0" err="1"/>
              <a:t>onnx</a:t>
            </a:r>
            <a:r>
              <a:rPr lang="en-US" altLang="zh-CN" sz="2400" dirty="0"/>
              <a:t> </a:t>
            </a:r>
            <a:r>
              <a:rPr lang="zh-CN" altLang="en-US" sz="2400" dirty="0"/>
              <a:t>文件格式存储，在服务器端无法解析，所以需要在本地将其处理成一种中间形式。</a:t>
            </a:r>
          </a:p>
          <a:p>
            <a:r>
              <a:rPr lang="zh-CN" altLang="en-US" sz="2400" dirty="0"/>
              <a:t>将卷积层权重、卷积层偏置、全连接层权重和全连接层偏置四种数据处理成 </a:t>
            </a:r>
            <a:r>
              <a:rPr lang="en-US" altLang="zh-CN" sz="2400" dirty="0"/>
              <a:t>42 </a:t>
            </a:r>
            <a:r>
              <a:rPr lang="zh-CN" altLang="en-US" sz="2400" dirty="0"/>
              <a:t>个 </a:t>
            </a:r>
            <a:r>
              <a:rPr lang="en-US" altLang="zh-CN" sz="2400" dirty="0"/>
              <a:t>txt </a:t>
            </a:r>
            <a:r>
              <a:rPr lang="zh-CN" altLang="en-US" sz="2400" dirty="0"/>
              <a:t>文件，文件中按行保存浮点数。</a:t>
            </a:r>
          </a:p>
          <a:p>
            <a:r>
              <a:rPr lang="zh-CN" altLang="en-US" sz="2400" dirty="0"/>
              <a:t>模型参数包括四维（卷积层权重）、二维（全连接层权重）和一维（卷积层偏置和全连接层偏置）三种维度，将四维参数转化成二维，从而将这些参数都以矩阵的形式写入 </a:t>
            </a:r>
            <a:r>
              <a:rPr lang="en-US" altLang="zh-CN" sz="2400" dirty="0"/>
              <a:t>txt </a:t>
            </a:r>
            <a:r>
              <a:rPr lang="zh-CN" altLang="en-US" sz="2400" dirty="0"/>
              <a:t>文件中。</a:t>
            </a:r>
            <a:endParaRPr lang="en-US" altLang="zh-CN" sz="2400" dirty="0"/>
          </a:p>
          <a:p>
            <a:r>
              <a:rPr lang="zh-CN" altLang="en-US" sz="2400" dirty="0"/>
              <a:t>将这些 </a:t>
            </a:r>
            <a:r>
              <a:rPr lang="en-US" altLang="zh-CN" sz="2400" dirty="0"/>
              <a:t>txt </a:t>
            </a:r>
            <a:r>
              <a:rPr lang="zh-CN" altLang="en-US" sz="2400" dirty="0"/>
              <a:t>文件上传到服务器端，从而在程序运行时读取模型参数。</a:t>
            </a:r>
          </a:p>
        </p:txBody>
      </p:sp>
    </p:spTree>
    <p:extLst>
      <p:ext uri="{BB962C8B-B14F-4D97-AF65-F5344CB8AC3E}">
        <p14:creationId xmlns:p14="http://schemas.microsoft.com/office/powerpoint/2010/main" val="9161484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输入图像参数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ResNet18 </a:t>
            </a:r>
            <a:r>
              <a:rPr lang="zh-CN" altLang="en-US" sz="2400" dirty="0"/>
              <a:t>模型支持的输入是 </a:t>
            </a:r>
            <a:r>
              <a:rPr lang="en-US" altLang="zh-CN" sz="2400" dirty="0"/>
              <a:t>3×224×224 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zh-CN" altLang="en-US" sz="2400" dirty="0"/>
              <a:t>选取 </a:t>
            </a:r>
            <a:r>
              <a:rPr lang="en-US" altLang="zh-CN" sz="2400" dirty="0"/>
              <a:t>ImageNet </a:t>
            </a:r>
            <a:r>
              <a:rPr lang="zh-CN" altLang="en-US" sz="2400" dirty="0"/>
              <a:t>中的若干图片，通过 </a:t>
            </a:r>
            <a:r>
              <a:rPr lang="en-US" altLang="zh-CN" sz="2400" dirty="0" err="1"/>
              <a:t>torchvision.transforms</a:t>
            </a:r>
            <a:r>
              <a:rPr lang="en-US" altLang="zh-CN" sz="2400" dirty="0"/>
              <a:t> </a:t>
            </a:r>
            <a:r>
              <a:rPr lang="zh-CN" altLang="en-US" sz="2400" dirty="0"/>
              <a:t>将图片裁剪成符合输入格式要求的 </a:t>
            </a:r>
            <a:r>
              <a:rPr lang="en-US" altLang="zh-CN" sz="2400" dirty="0"/>
              <a:t>tensor</a:t>
            </a:r>
            <a:r>
              <a:rPr lang="zh-CN" altLang="en-US" sz="2400" dirty="0"/>
              <a:t>，</a:t>
            </a:r>
            <a:endParaRPr lang="en-US" altLang="zh-CN" sz="2400" dirty="0"/>
          </a:p>
          <a:p>
            <a:r>
              <a:rPr lang="zh-CN" altLang="en-US" sz="2400" dirty="0"/>
              <a:t>将数据转化成二维矩阵，写入 </a:t>
            </a:r>
            <a:r>
              <a:rPr lang="en-US" altLang="zh-CN" sz="2400" dirty="0"/>
              <a:t>txt </a:t>
            </a:r>
            <a:r>
              <a:rPr lang="zh-CN" altLang="en-US" sz="2400" dirty="0"/>
              <a:t>文件中。</a:t>
            </a:r>
            <a:endParaRPr lang="en-US" altLang="zh-CN" sz="2400" dirty="0"/>
          </a:p>
          <a:p>
            <a:r>
              <a:rPr lang="zh-CN" altLang="en-US" sz="2400" dirty="0"/>
              <a:t>在写入数据时，调用的 </a:t>
            </a:r>
            <a:r>
              <a:rPr lang="en-US" altLang="zh-CN" sz="2400" dirty="0" err="1"/>
              <a:t>numpy.savetxt</a:t>
            </a:r>
            <a:r>
              <a:rPr lang="en-US" altLang="zh-CN" sz="2400" dirty="0"/>
              <a:t> </a:t>
            </a:r>
            <a:r>
              <a:rPr lang="zh-CN" altLang="en-US" sz="2400" dirty="0"/>
              <a:t>方法，这里保存了小数点后 </a:t>
            </a:r>
            <a:r>
              <a:rPr lang="en-US" altLang="zh-CN" sz="2400" dirty="0"/>
              <a:t>8 </a:t>
            </a:r>
            <a:r>
              <a:rPr lang="zh-CN" altLang="en-US" sz="2400" dirty="0"/>
              <a:t>位。</a:t>
            </a:r>
          </a:p>
        </p:txBody>
      </p:sp>
    </p:spTree>
    <p:extLst>
      <p:ext uri="{BB962C8B-B14F-4D97-AF65-F5344CB8AC3E}">
        <p14:creationId xmlns:p14="http://schemas.microsoft.com/office/powerpoint/2010/main" val="2158226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模型可视化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sz="quarter" idx="11"/>
          </p:nvPr>
        </p:nvSpPr>
        <p:spPr>
          <a:xfrm>
            <a:off x="639763" y="1420813"/>
            <a:ext cx="10964862" cy="474916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在 </a:t>
            </a:r>
            <a:r>
              <a:rPr lang="en-US" altLang="zh-CN" sz="2400" dirty="0"/>
              <a:t>https://netron.app </a:t>
            </a:r>
            <a:r>
              <a:rPr lang="zh-CN" altLang="en-US" sz="2400" dirty="0"/>
              <a:t>网站上可以对 </a:t>
            </a:r>
            <a:r>
              <a:rPr lang="en-US" altLang="zh-CN" sz="2400" dirty="0" err="1"/>
              <a:t>onnx</a:t>
            </a:r>
            <a:r>
              <a:rPr lang="en-US" altLang="zh-CN" sz="2400" dirty="0"/>
              <a:t> </a:t>
            </a:r>
            <a:r>
              <a:rPr lang="zh-CN" altLang="en-US" sz="2400" dirty="0"/>
              <a:t>模型进行可视化，并能查看全部参数，包括 </a:t>
            </a:r>
            <a:r>
              <a:rPr lang="en-US" altLang="zh-CN" sz="2400" dirty="0"/>
              <a:t>stride, pad </a:t>
            </a:r>
            <a:r>
              <a:rPr lang="zh-CN" altLang="en-US" sz="2400" dirty="0"/>
              <a:t>以及输入输出维度等。</a:t>
            </a:r>
            <a:endParaRPr lang="en-US" altLang="zh-CN" sz="2400" dirty="0"/>
          </a:p>
          <a:p>
            <a:r>
              <a:rPr lang="zh-CN" altLang="en-US" sz="2400" dirty="0"/>
              <a:t>模型所包括的运算如下：</a:t>
            </a:r>
            <a:endParaRPr lang="en-US" altLang="zh-CN" sz="2400" dirty="0"/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卷积运算 </a:t>
            </a:r>
            <a:r>
              <a:rPr lang="en-US" altLang="zh-CN" sz="2000" dirty="0"/>
              <a:t>Conv2d</a:t>
            </a:r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激活运算 </a:t>
            </a:r>
            <a:r>
              <a:rPr lang="en-US" altLang="zh-CN" sz="2000" dirty="0" err="1"/>
              <a:t>ReLU</a:t>
            </a:r>
            <a:endParaRPr lang="en-US" altLang="zh-CN" sz="2000" dirty="0"/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张量相加 </a:t>
            </a:r>
            <a:r>
              <a:rPr lang="en-US" altLang="zh-CN" sz="2000" dirty="0"/>
              <a:t>Add</a:t>
            </a:r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最大池化 </a:t>
            </a:r>
            <a:r>
              <a:rPr lang="en-US" altLang="zh-CN" sz="2000" dirty="0" err="1"/>
              <a:t>MaxPool</a:t>
            </a:r>
            <a:endParaRPr lang="en-US" altLang="zh-CN" sz="2000" dirty="0"/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全局平均池化 </a:t>
            </a:r>
            <a:r>
              <a:rPr lang="en-US" altLang="zh-CN" sz="2000" dirty="0" err="1"/>
              <a:t>GlobalAveragePool</a:t>
            </a:r>
            <a:endParaRPr lang="en-US" altLang="zh-CN" sz="2000" dirty="0"/>
          </a:p>
          <a:p>
            <a:pPr lvl="1">
              <a:buFont typeface="+mj-lt"/>
              <a:buAutoNum type="arabicPeriod"/>
            </a:pPr>
            <a:r>
              <a:rPr lang="zh-CN" altLang="en-US" sz="2000" dirty="0"/>
              <a:t>线性运算 </a:t>
            </a:r>
            <a:r>
              <a:rPr lang="en-US" altLang="zh-CN" sz="2000" dirty="0"/>
              <a:t>Linear</a:t>
            </a:r>
          </a:p>
          <a:p>
            <a:pPr>
              <a:buFont typeface="+mj-lt"/>
              <a:buAutoNum type="arabicPeriod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7166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11"/>
          <p:cNvSpPr txBox="1">
            <a:spLocks/>
          </p:cNvSpPr>
          <p:nvPr/>
        </p:nvSpPr>
        <p:spPr>
          <a:xfrm>
            <a:off x="5673365" y="1927133"/>
            <a:ext cx="6518635" cy="1638300"/>
          </a:xfrm>
          <a:prstGeom prst="rect">
            <a:avLst/>
          </a:prstGeom>
        </p:spPr>
        <p:txBody>
          <a:bodyPr vert="horz" lIns="144000" tIns="144000" rIns="144000" bIns="144000" rtlCol="0" anchor="ctr" anchorCtr="0">
            <a:normAutofit fontScale="85000" lnSpcReduction="1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6000" b="1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算子实现与前向传播</a:t>
            </a:r>
          </a:p>
        </p:txBody>
      </p:sp>
    </p:spTree>
    <p:extLst>
      <p:ext uri="{BB962C8B-B14F-4D97-AF65-F5344CB8AC3E}">
        <p14:creationId xmlns:p14="http://schemas.microsoft.com/office/powerpoint/2010/main" val="264426042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SubTitle"/>
  <p:tag name="MH_ORDER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1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9233025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1_Office 主题​​">
  <a:themeElements>
    <a:clrScheme name="SJTU-学术">
      <a:dk1>
        <a:srgbClr val="000000"/>
      </a:dk1>
      <a:lt1>
        <a:srgbClr val="FFFFFF"/>
      </a:lt1>
      <a:dk2>
        <a:srgbClr val="003264"/>
      </a:dk2>
      <a:lt2>
        <a:srgbClr val="D9D9D9"/>
      </a:lt2>
      <a:accent1>
        <a:srgbClr val="004098"/>
      </a:accent1>
      <a:accent2>
        <a:srgbClr val="2B75CF"/>
      </a:accent2>
      <a:accent3>
        <a:srgbClr val="BD9F68"/>
      </a:accent3>
      <a:accent4>
        <a:srgbClr val="C55A11"/>
      </a:accent4>
      <a:accent5>
        <a:srgbClr val="FFC000"/>
      </a:accent5>
      <a:accent6>
        <a:srgbClr val="A6A6A6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1001</Words>
  <Application>Microsoft Office PowerPoint</Application>
  <PresentationFormat>宽屏</PresentationFormat>
  <Paragraphs>135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思源黑体 CN Light</vt:lpstr>
      <vt:lpstr>微软雅黑</vt:lpstr>
      <vt:lpstr>Arial</vt:lpstr>
      <vt:lpstr>Arial Black</vt:lpstr>
      <vt:lpstr>Wingdings</vt:lpstr>
      <vt:lpstr>1_Office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 书卿</dc:creator>
  <cp:lastModifiedBy>罗 书卿</cp:lastModifiedBy>
  <cp:revision>23</cp:revision>
  <dcterms:created xsi:type="dcterms:W3CDTF">2022-12-28T08:33:15Z</dcterms:created>
  <dcterms:modified xsi:type="dcterms:W3CDTF">2023-01-12T13:01:15Z</dcterms:modified>
</cp:coreProperties>
</file>